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3809668-2D18-4969-B065-07FE85DF775E}"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26A11-97A7-4EDA-8783-21D61A89F61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85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09668-2D18-4969-B065-07FE85DF775E}"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26A11-97A7-4EDA-8783-21D61A89F616}" type="slidenum">
              <a:rPr lang="en-US" smtClean="0"/>
              <a:t>‹#›</a:t>
            </a:fld>
            <a:endParaRPr lang="en-US"/>
          </a:p>
        </p:txBody>
      </p:sp>
    </p:spTree>
    <p:extLst>
      <p:ext uri="{BB962C8B-B14F-4D97-AF65-F5344CB8AC3E}">
        <p14:creationId xmlns:p14="http://schemas.microsoft.com/office/powerpoint/2010/main" val="120793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09668-2D18-4969-B065-07FE85DF775E}"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26A11-97A7-4EDA-8783-21D61A89F61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15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09668-2D18-4969-B065-07FE85DF775E}"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26A11-97A7-4EDA-8783-21D61A89F616}" type="slidenum">
              <a:rPr lang="en-US" smtClean="0"/>
              <a:t>‹#›</a:t>
            </a:fld>
            <a:endParaRPr lang="en-US"/>
          </a:p>
        </p:txBody>
      </p:sp>
    </p:spTree>
    <p:extLst>
      <p:ext uri="{BB962C8B-B14F-4D97-AF65-F5344CB8AC3E}">
        <p14:creationId xmlns:p14="http://schemas.microsoft.com/office/powerpoint/2010/main" val="318349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09668-2D18-4969-B065-07FE85DF775E}"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26A11-97A7-4EDA-8783-21D61A89F61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67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809668-2D18-4969-B065-07FE85DF775E}" type="datetimeFigureOut">
              <a:rPr lang="en-US" smtClean="0"/>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26A11-97A7-4EDA-8783-21D61A89F616}" type="slidenum">
              <a:rPr lang="en-US" smtClean="0"/>
              <a:t>‹#›</a:t>
            </a:fld>
            <a:endParaRPr lang="en-US"/>
          </a:p>
        </p:txBody>
      </p:sp>
    </p:spTree>
    <p:extLst>
      <p:ext uri="{BB962C8B-B14F-4D97-AF65-F5344CB8AC3E}">
        <p14:creationId xmlns:p14="http://schemas.microsoft.com/office/powerpoint/2010/main" val="745741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809668-2D18-4969-B065-07FE85DF775E}" type="datetimeFigureOut">
              <a:rPr lang="en-US" smtClean="0"/>
              <a:t>6/10/2022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26A11-97A7-4EDA-8783-21D61A89F616}" type="slidenum">
              <a:rPr lang="en-US" smtClean="0"/>
              <a:t>‹#›</a:t>
            </a:fld>
            <a:endParaRPr lang="en-US"/>
          </a:p>
        </p:txBody>
      </p:sp>
    </p:spTree>
    <p:extLst>
      <p:ext uri="{BB962C8B-B14F-4D97-AF65-F5344CB8AC3E}">
        <p14:creationId xmlns:p14="http://schemas.microsoft.com/office/powerpoint/2010/main" val="416382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809668-2D18-4969-B065-07FE85DF775E}" type="datetimeFigureOut">
              <a:rPr lang="en-US" smtClean="0"/>
              <a:t>6/10/2022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B26A11-97A7-4EDA-8783-21D61A89F616}" type="slidenum">
              <a:rPr lang="en-US" smtClean="0"/>
              <a:t>‹#›</a:t>
            </a:fld>
            <a:endParaRPr lang="en-US"/>
          </a:p>
        </p:txBody>
      </p:sp>
    </p:spTree>
    <p:extLst>
      <p:ext uri="{BB962C8B-B14F-4D97-AF65-F5344CB8AC3E}">
        <p14:creationId xmlns:p14="http://schemas.microsoft.com/office/powerpoint/2010/main" val="3676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09668-2D18-4969-B065-07FE85DF775E}" type="datetimeFigureOut">
              <a:rPr lang="en-US" smtClean="0"/>
              <a:t>6/10/2022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B26A11-97A7-4EDA-8783-21D61A89F616}" type="slidenum">
              <a:rPr lang="en-US" smtClean="0"/>
              <a:t>‹#›</a:t>
            </a:fld>
            <a:endParaRPr lang="en-US"/>
          </a:p>
        </p:txBody>
      </p:sp>
    </p:spTree>
    <p:extLst>
      <p:ext uri="{BB962C8B-B14F-4D97-AF65-F5344CB8AC3E}">
        <p14:creationId xmlns:p14="http://schemas.microsoft.com/office/powerpoint/2010/main" val="1877910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809668-2D18-4969-B065-07FE85DF775E}" type="datetimeFigureOut">
              <a:rPr lang="en-US" smtClean="0"/>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26A11-97A7-4EDA-8783-21D61A89F616}" type="slidenum">
              <a:rPr lang="en-US" smtClean="0"/>
              <a:t>‹#›</a:t>
            </a:fld>
            <a:endParaRPr lang="en-US"/>
          </a:p>
        </p:txBody>
      </p:sp>
    </p:spTree>
    <p:extLst>
      <p:ext uri="{BB962C8B-B14F-4D97-AF65-F5344CB8AC3E}">
        <p14:creationId xmlns:p14="http://schemas.microsoft.com/office/powerpoint/2010/main" val="60852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09668-2D18-4969-B065-07FE85DF775E}" type="datetimeFigureOut">
              <a:rPr lang="en-US" smtClean="0"/>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26A11-97A7-4EDA-8783-21D61A89F61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65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3809668-2D18-4969-B065-07FE85DF775E}" type="datetimeFigureOut">
              <a:rPr lang="en-US" smtClean="0"/>
              <a:t>6/10/2022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EB26A11-97A7-4EDA-8783-21D61A89F61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724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szeigler@isionlin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3F56-EE80-EEEC-E483-4A32CF8EF04C}"/>
              </a:ext>
            </a:extLst>
          </p:cNvPr>
          <p:cNvSpPr>
            <a:spLocks noGrp="1"/>
          </p:cNvSpPr>
          <p:nvPr>
            <p:ph type="ctrTitle"/>
          </p:nvPr>
        </p:nvSpPr>
        <p:spPr>
          <a:xfrm>
            <a:off x="381000" y="4960137"/>
            <a:ext cx="3200400" cy="1256762"/>
          </a:xfrm>
        </p:spPr>
        <p:txBody>
          <a:bodyPr/>
          <a:lstStyle/>
          <a:p>
            <a:r>
              <a:rPr lang="en-US" dirty="0"/>
              <a:t>Communities</a:t>
            </a:r>
          </a:p>
        </p:txBody>
      </p:sp>
      <p:sp>
        <p:nvSpPr>
          <p:cNvPr id="3" name="Subtitle 2">
            <a:extLst>
              <a:ext uri="{FF2B5EF4-FFF2-40B4-BE49-F238E27FC236}">
                <a16:creationId xmlns:a16="http://schemas.microsoft.com/office/drawing/2014/main" id="{9D666BA8-6B2C-EAFB-C888-598EF2FA9B6E}"/>
              </a:ext>
            </a:extLst>
          </p:cNvPr>
          <p:cNvSpPr>
            <a:spLocks noGrp="1"/>
          </p:cNvSpPr>
          <p:nvPr>
            <p:ph type="subTitle" idx="1"/>
          </p:nvPr>
        </p:nvSpPr>
        <p:spPr/>
        <p:txBody>
          <a:bodyPr/>
          <a:lstStyle/>
          <a:p>
            <a:r>
              <a:rPr lang="en-US" dirty="0"/>
              <a:t>1 of 8 Priorities in the National Ministry Plan</a:t>
            </a:r>
          </a:p>
        </p:txBody>
      </p:sp>
      <p:pic>
        <p:nvPicPr>
          <p:cNvPr id="5" name="Picture 4" descr="A picture containing logo&#10;&#10;Description automatically generated">
            <a:extLst>
              <a:ext uri="{FF2B5EF4-FFF2-40B4-BE49-F238E27FC236}">
                <a16:creationId xmlns:a16="http://schemas.microsoft.com/office/drawing/2014/main" id="{DBA46B7F-AE14-835E-D78F-E4BBB914A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731" y="4671563"/>
            <a:ext cx="4304538" cy="1545336"/>
          </a:xfrm>
          <a:prstGeom prst="rect">
            <a:avLst/>
          </a:prstGeom>
        </p:spPr>
      </p:pic>
    </p:spTree>
    <p:extLst>
      <p:ext uri="{BB962C8B-B14F-4D97-AF65-F5344CB8AC3E}">
        <p14:creationId xmlns:p14="http://schemas.microsoft.com/office/powerpoint/2010/main" val="2953237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8A565-C645-BD8D-EEA8-716E92F87E30}"/>
              </a:ext>
            </a:extLst>
          </p:cNvPr>
          <p:cNvSpPr>
            <a:spLocks noGrp="1"/>
          </p:cNvSpPr>
          <p:nvPr>
            <p:ph type="title"/>
          </p:nvPr>
        </p:nvSpPr>
        <p:spPr/>
        <p:txBody>
          <a:bodyPr/>
          <a:lstStyle/>
          <a:p>
            <a:r>
              <a:rPr lang="en-US" dirty="0"/>
              <a:t>4 Main Communities </a:t>
            </a:r>
          </a:p>
        </p:txBody>
      </p:sp>
      <p:sp>
        <p:nvSpPr>
          <p:cNvPr id="3" name="Content Placeholder 2">
            <a:extLst>
              <a:ext uri="{FF2B5EF4-FFF2-40B4-BE49-F238E27FC236}">
                <a16:creationId xmlns:a16="http://schemas.microsoft.com/office/drawing/2014/main" id="{0BF46D1C-353A-C8EA-0241-B37328B5ED4A}"/>
              </a:ext>
            </a:extLst>
          </p:cNvPr>
          <p:cNvSpPr>
            <a:spLocks noGrp="1"/>
          </p:cNvSpPr>
          <p:nvPr>
            <p:ph idx="1"/>
          </p:nvPr>
        </p:nvSpPr>
        <p:spPr/>
        <p:txBody>
          <a:bodyPr/>
          <a:lstStyle/>
          <a:p>
            <a:r>
              <a:rPr lang="en-US" dirty="0"/>
              <a:t>International student and scholar communities</a:t>
            </a:r>
          </a:p>
          <a:p>
            <a:r>
              <a:rPr lang="en-US" dirty="0"/>
              <a:t>Field Staff and local ministry team communities </a:t>
            </a:r>
          </a:p>
          <a:p>
            <a:r>
              <a:rPr lang="en-US" dirty="0"/>
              <a:t>Field+ Home Office community</a:t>
            </a:r>
          </a:p>
          <a:p>
            <a:r>
              <a:rPr lang="en-US" dirty="0"/>
              <a:t>Community Service among ISM teams</a:t>
            </a:r>
          </a:p>
        </p:txBody>
      </p:sp>
    </p:spTree>
    <p:extLst>
      <p:ext uri="{BB962C8B-B14F-4D97-AF65-F5344CB8AC3E}">
        <p14:creationId xmlns:p14="http://schemas.microsoft.com/office/powerpoint/2010/main" val="264062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A241-AB10-7458-5B18-87E21B9B4B42}"/>
              </a:ext>
            </a:extLst>
          </p:cNvPr>
          <p:cNvSpPr>
            <a:spLocks noGrp="1"/>
          </p:cNvSpPr>
          <p:nvPr>
            <p:ph type="title"/>
          </p:nvPr>
        </p:nvSpPr>
        <p:spPr/>
        <p:txBody>
          <a:bodyPr/>
          <a:lstStyle/>
          <a:p>
            <a:r>
              <a:rPr lang="en-US" dirty="0"/>
              <a:t>What do we mean by Community? </a:t>
            </a:r>
          </a:p>
        </p:txBody>
      </p:sp>
      <p:sp>
        <p:nvSpPr>
          <p:cNvPr id="3" name="Content Placeholder 2">
            <a:extLst>
              <a:ext uri="{FF2B5EF4-FFF2-40B4-BE49-F238E27FC236}">
                <a16:creationId xmlns:a16="http://schemas.microsoft.com/office/drawing/2014/main" id="{BF6800BC-4A9E-DC2F-7B09-4C61E32BB8F0}"/>
              </a:ext>
            </a:extLst>
          </p:cNvPr>
          <p:cNvSpPr>
            <a:spLocks noGrp="1"/>
          </p:cNvSpPr>
          <p:nvPr>
            <p:ph idx="1"/>
          </p:nvPr>
        </p:nvSpPr>
        <p:spPr/>
        <p:txBody>
          <a:bodyPr/>
          <a:lstStyle/>
          <a:p>
            <a:pPr marL="0" marR="0">
              <a:spcBef>
                <a:spcPts val="0"/>
              </a:spcBef>
              <a:spcAft>
                <a:spcPts val="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Value Honor and Mutual Respect of one another-</a:t>
            </a:r>
            <a:r>
              <a:rPr lang="en-US" sz="1800" dirty="0">
                <a:effectLst/>
                <a:latin typeface="Calibri" panose="020F0502020204030204" pitchFamily="34" charset="0"/>
                <a:ea typeface="MS Mincho" panose="02020609040205080304" pitchFamily="49" charset="-128"/>
                <a:cs typeface="Arial" panose="020B0604020202020204" pitchFamily="34" charset="0"/>
              </a:rPr>
              <a:t> Our love for one another is the greatest testimony that Jesus is from God. (John 17:21-23)</a:t>
            </a:r>
          </a:p>
          <a:p>
            <a:pPr marL="0" indent="0">
              <a:buNone/>
            </a:pPr>
            <a:endParaRPr lang="en-US" sz="1800" dirty="0">
              <a:latin typeface="Calibri" panose="020F050202020403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Year One:</a:t>
            </a:r>
            <a:r>
              <a:rPr lang="en-US" sz="1800" dirty="0">
                <a:effectLst/>
                <a:latin typeface="Calibri" panose="020F0502020204030204" pitchFamily="34" charset="0"/>
                <a:ea typeface="MS Mincho" panose="02020609040205080304" pitchFamily="49" charset="-128"/>
                <a:cs typeface="Arial" panose="020B0604020202020204" pitchFamily="34" charset="0"/>
              </a:rPr>
              <a:t>     Nurture and model values related to community (listen, honor, respect, give grace, forgive). Compile recommended book list and articles for directors. Start now by asking “how are we doing?”</a:t>
            </a:r>
          </a:p>
          <a:p>
            <a:pPr marL="0" marR="0" indent="0">
              <a:spcBef>
                <a:spcPts val="0"/>
              </a:spcBef>
              <a:spcAft>
                <a:spcPts val="0"/>
              </a:spcAft>
              <a:buNone/>
            </a:pP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Year Two:</a:t>
            </a:r>
            <a:r>
              <a:rPr lang="en-US" sz="1800" dirty="0">
                <a:effectLst/>
                <a:latin typeface="Calibri" panose="020F0502020204030204" pitchFamily="34" charset="0"/>
                <a:ea typeface="MS Mincho" panose="02020609040205080304" pitchFamily="49" charset="-128"/>
                <a:cs typeface="Arial" panose="020B0604020202020204" pitchFamily="34" charset="0"/>
              </a:rPr>
              <a:t>   Evaluate. Identify areas of ISI where we do this well and areas where we are not doing so well and address them accordingly. Consider adding questions to Annual Review questions, reading list for staff, testimonies</a:t>
            </a:r>
          </a:p>
          <a:p>
            <a:endParaRPr lang="en-US" dirty="0"/>
          </a:p>
        </p:txBody>
      </p:sp>
    </p:spTree>
    <p:extLst>
      <p:ext uri="{BB962C8B-B14F-4D97-AF65-F5344CB8AC3E}">
        <p14:creationId xmlns:p14="http://schemas.microsoft.com/office/powerpoint/2010/main" val="278256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F01B6-B200-B516-4B81-C7986E3AF99B}"/>
              </a:ext>
            </a:extLst>
          </p:cNvPr>
          <p:cNvSpPr>
            <a:spLocks noGrp="1"/>
          </p:cNvSpPr>
          <p:nvPr>
            <p:ph type="title"/>
          </p:nvPr>
        </p:nvSpPr>
        <p:spPr/>
        <p:txBody>
          <a:bodyPr/>
          <a:lstStyle/>
          <a:p>
            <a:r>
              <a:rPr lang="en-US" dirty="0"/>
              <a:t>International Student and Scholar Communities </a:t>
            </a:r>
          </a:p>
        </p:txBody>
      </p:sp>
      <p:sp>
        <p:nvSpPr>
          <p:cNvPr id="3" name="Content Placeholder 2">
            <a:extLst>
              <a:ext uri="{FF2B5EF4-FFF2-40B4-BE49-F238E27FC236}">
                <a16:creationId xmlns:a16="http://schemas.microsoft.com/office/drawing/2014/main" id="{B60900D8-66C3-66B2-B19B-FAF752B6943F}"/>
              </a:ext>
            </a:extLst>
          </p:cNvPr>
          <p:cNvSpPr>
            <a:spLocks noGrp="1"/>
          </p:cNvSpPr>
          <p:nvPr>
            <p:ph idx="1"/>
          </p:nvPr>
        </p:nvSpPr>
        <p:spPr/>
        <p:txBody>
          <a:bodyPr/>
          <a:lstStyle/>
          <a:p>
            <a:pPr marL="0" marR="0">
              <a:spcBef>
                <a:spcPts val="0"/>
              </a:spcBef>
              <a:spcAft>
                <a:spcPts val="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Nurture international student communities- </a:t>
            </a:r>
            <a:r>
              <a:rPr lang="en-US" sz="1800" dirty="0">
                <a:effectLst/>
                <a:latin typeface="Calibri" panose="020F0502020204030204" pitchFamily="34" charset="0"/>
                <a:ea typeface="MS Mincho" panose="02020609040205080304" pitchFamily="49" charset="-128"/>
                <a:cs typeface="Arial" panose="020B0604020202020204" pitchFamily="34" charset="0"/>
              </a:rPr>
              <a:t>Belonging in a community often leads to believing, so we endeavor to nurture places of safety and love where international students can grow into all God created them to be.</a:t>
            </a:r>
          </a:p>
          <a:p>
            <a:pPr marL="0" marR="0">
              <a:spcBef>
                <a:spcPts val="0"/>
              </a:spcBef>
              <a:spcAft>
                <a:spcPts val="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Year One:</a:t>
            </a:r>
            <a:r>
              <a:rPr lang="en-US" sz="1800" dirty="0">
                <a:effectLst/>
                <a:latin typeface="Calibri" panose="020F0502020204030204" pitchFamily="34" charset="0"/>
                <a:ea typeface="MS Mincho" panose="02020609040205080304" pitchFamily="49" charset="-128"/>
                <a:cs typeface="Arial" panose="020B0604020202020204" pitchFamily="34" charset="0"/>
              </a:rPr>
              <a:t>  What do friendship and hospitality look like, in person and online? Write a one-page document and distribute to staff.  </a:t>
            </a:r>
          </a:p>
          <a:p>
            <a:pPr marL="0" marR="0">
              <a:spcBef>
                <a:spcPts val="0"/>
              </a:spcBef>
              <a:spcAft>
                <a:spcPts val="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Year Two:</a:t>
            </a:r>
            <a:r>
              <a:rPr lang="en-US" sz="1800" dirty="0">
                <a:effectLst/>
                <a:latin typeface="Calibri" panose="020F0502020204030204" pitchFamily="34" charset="0"/>
                <a:ea typeface="MS Mincho" panose="02020609040205080304" pitchFamily="49" charset="-128"/>
                <a:cs typeface="Arial" panose="020B0604020202020204" pitchFamily="34" charset="0"/>
              </a:rPr>
              <a:t>  How do staff and volunteers (as catalysts) build community values and demonstrate community? Listen and learn from other cultures and communities. </a:t>
            </a:r>
          </a:p>
          <a:p>
            <a:pPr marL="0" marR="0" indent="0">
              <a:spcBef>
                <a:spcPts val="0"/>
              </a:spcBef>
              <a:spcAft>
                <a:spcPts val="0"/>
              </a:spcAft>
              <a:buNone/>
            </a:pPr>
            <a:r>
              <a:rPr lang="en-US" sz="1800" b="1" dirty="0">
                <a:effectLst/>
                <a:latin typeface="Calibri" panose="020F0502020204030204" pitchFamily="34" charset="0"/>
                <a:ea typeface="MS Mincho" panose="02020609040205080304" pitchFamily="49" charset="-128"/>
                <a:cs typeface="Arial" panose="020B0604020202020204" pitchFamily="34" charset="0"/>
              </a:rPr>
              <a:t> </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Bible Discovery Groups - </a:t>
            </a:r>
            <a:r>
              <a:rPr lang="en-US" sz="1800" dirty="0">
                <a:effectLst/>
                <a:latin typeface="Calibri" panose="020F0502020204030204" pitchFamily="34" charset="0"/>
                <a:ea typeface="MS Mincho" panose="02020609040205080304" pitchFamily="49" charset="-128"/>
                <a:cs typeface="Arial" panose="020B0604020202020204" pitchFamily="34" charset="0"/>
              </a:rPr>
              <a:t>Enter existing organic student communities, model Body life, and then move them to discover Jesus in community.</a:t>
            </a:r>
          </a:p>
          <a:p>
            <a:pPr marL="0" marR="0">
              <a:spcBef>
                <a:spcPts val="0"/>
              </a:spcBef>
              <a:spcAft>
                <a:spcPts val="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Year One:</a:t>
            </a:r>
            <a:r>
              <a:rPr lang="en-US" sz="1800" dirty="0">
                <a:effectLst/>
                <a:latin typeface="Calibri" panose="020F0502020204030204" pitchFamily="34" charset="0"/>
                <a:ea typeface="MS Mincho" panose="02020609040205080304" pitchFamily="49" charset="-128"/>
                <a:cs typeface="Arial" panose="020B0604020202020204" pitchFamily="34" charset="0"/>
              </a:rPr>
              <a:t>   Initiate opportunities for Bible discovery in community. Listen carefully to current international student testimonies to learn about community expressions of the gospel. Compile. </a:t>
            </a:r>
          </a:p>
          <a:p>
            <a:pPr marL="0" marR="0">
              <a:spcBef>
                <a:spcPts val="0"/>
              </a:spcBef>
              <a:spcAft>
                <a:spcPts val="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Year Two: </a:t>
            </a:r>
            <a:r>
              <a:rPr lang="en-US" sz="1800" dirty="0">
                <a:effectLst/>
                <a:latin typeface="Calibri" panose="020F0502020204030204" pitchFamily="34" charset="0"/>
                <a:ea typeface="MS Mincho" panose="02020609040205080304" pitchFamily="49" charset="-128"/>
                <a:cs typeface="Arial" panose="020B0604020202020204" pitchFamily="34" charset="0"/>
              </a:rPr>
              <a:t>Document and compare Bible discovery groups with those which are 1-1. Analyze and report findings to staff</a:t>
            </a:r>
          </a:p>
          <a:p>
            <a:endParaRPr lang="en-US" dirty="0"/>
          </a:p>
        </p:txBody>
      </p:sp>
    </p:spTree>
    <p:extLst>
      <p:ext uri="{BB962C8B-B14F-4D97-AF65-F5344CB8AC3E}">
        <p14:creationId xmlns:p14="http://schemas.microsoft.com/office/powerpoint/2010/main" val="298505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435DD-0D81-2B21-4332-595CBFD9CD77}"/>
              </a:ext>
            </a:extLst>
          </p:cNvPr>
          <p:cNvSpPr>
            <a:spLocks noGrp="1"/>
          </p:cNvSpPr>
          <p:nvPr>
            <p:ph type="title"/>
          </p:nvPr>
        </p:nvSpPr>
        <p:spPr/>
        <p:txBody>
          <a:bodyPr/>
          <a:lstStyle/>
          <a:p>
            <a:r>
              <a:rPr lang="en-US" dirty="0"/>
              <a:t>Field Staff and Local Ministry Team Communities</a:t>
            </a:r>
          </a:p>
        </p:txBody>
      </p:sp>
      <p:sp>
        <p:nvSpPr>
          <p:cNvPr id="3" name="Content Placeholder 2">
            <a:extLst>
              <a:ext uri="{FF2B5EF4-FFF2-40B4-BE49-F238E27FC236}">
                <a16:creationId xmlns:a16="http://schemas.microsoft.com/office/drawing/2014/main" id="{AE937BF0-9217-D1E3-0A9C-FCEDE621FBA7}"/>
              </a:ext>
            </a:extLst>
          </p:cNvPr>
          <p:cNvSpPr>
            <a:spLocks noGrp="1"/>
          </p:cNvSpPr>
          <p:nvPr>
            <p:ph idx="1"/>
          </p:nvPr>
        </p:nvSpPr>
        <p:spPr/>
        <p:txBody>
          <a:bodyPr/>
          <a:lstStyle/>
          <a:p>
            <a:pPr marL="0" marR="0">
              <a:spcBef>
                <a:spcPts val="0"/>
              </a:spcBef>
              <a:spcAft>
                <a:spcPts val="0"/>
              </a:spcAft>
            </a:pPr>
            <a:r>
              <a:rPr lang="en-US" sz="1800" dirty="0">
                <a:effectLst/>
                <a:latin typeface="Calibri" panose="020F0502020204030204" pitchFamily="34" charset="0"/>
                <a:ea typeface="MS Mincho" panose="02020609040205080304" pitchFamily="49" charset="-128"/>
                <a:cs typeface="Arial" panose="020B0604020202020204" pitchFamily="34" charset="0"/>
              </a:rPr>
              <a:t>This emphasis on community should also be seen in how we interact as staff</a:t>
            </a:r>
            <a:r>
              <a:rPr lang="en-US" sz="1800" dirty="0">
                <a:solidFill>
                  <a:srgbClr val="FF0000"/>
                </a:solidFill>
                <a:effectLst/>
                <a:latin typeface="Calibri" panose="020F0502020204030204" pitchFamily="34" charset="0"/>
                <a:ea typeface="MS Mincho" panose="02020609040205080304" pitchFamily="49" charset="-128"/>
                <a:cs typeface="Arial" panose="020B0604020202020204" pitchFamily="34" charset="0"/>
              </a:rPr>
              <a:t> </a:t>
            </a:r>
            <a:r>
              <a:rPr lang="en-US" sz="1800" dirty="0">
                <a:effectLst/>
                <a:latin typeface="Calibri" panose="020F0502020204030204" pitchFamily="34" charset="0"/>
                <a:ea typeface="MS Mincho" panose="02020609040205080304" pitchFamily="49" charset="-128"/>
                <a:cs typeface="Arial" panose="020B0604020202020204" pitchFamily="34" charset="0"/>
              </a:rPr>
              <a:t>with local, regional and national ministry teams. </a:t>
            </a:r>
          </a:p>
          <a:p>
            <a:pPr marL="0" marR="0" indent="0">
              <a:spcBef>
                <a:spcPts val="0"/>
              </a:spcBef>
              <a:spcAft>
                <a:spcPts val="0"/>
              </a:spcAft>
              <a:buNone/>
            </a:pP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Year One:   </a:t>
            </a:r>
            <a:r>
              <a:rPr lang="en-US" sz="1800" dirty="0">
                <a:effectLst/>
                <a:latin typeface="Calibri" panose="020F0502020204030204" pitchFamily="34" charset="0"/>
                <a:ea typeface="MS Mincho" panose="02020609040205080304" pitchFamily="49" charset="-128"/>
                <a:cs typeface="Arial" panose="020B0604020202020204" pitchFamily="34" charset="0"/>
              </a:rPr>
              <a:t>Encourage RFDs to offer regional team opportunities, as well as “safe places” for genuine sharing and community building. Gather staff stories and lessons learned during pandemic isolation so colleagues can learn from them and interact with one another</a:t>
            </a:r>
            <a:r>
              <a:rPr lang="en-US" sz="1800" b="1" dirty="0">
                <a:effectLst/>
                <a:latin typeface="Calibri" panose="020F0502020204030204" pitchFamily="34" charset="0"/>
                <a:ea typeface="MS Mincho" panose="02020609040205080304" pitchFamily="49" charset="-128"/>
                <a:cs typeface="Arial" panose="020B0604020202020204" pitchFamily="34" charset="0"/>
              </a:rPr>
              <a:t>. </a:t>
            </a:r>
            <a:r>
              <a:rPr lang="en-US" sz="1800" dirty="0">
                <a:effectLst/>
                <a:latin typeface="Calibri" panose="020F0502020204030204" pitchFamily="34" charset="0"/>
                <a:ea typeface="MS Mincho" panose="02020609040205080304" pitchFamily="49" charset="-128"/>
                <a:cs typeface="Arial" panose="020B0604020202020204" pitchFamily="34" charset="0"/>
              </a:rPr>
              <a:t>Identify staff in each region who are providing staff care. </a:t>
            </a:r>
          </a:p>
          <a:p>
            <a:pPr marL="0" marR="0">
              <a:spcBef>
                <a:spcPts val="0"/>
              </a:spcBef>
              <a:spcAft>
                <a:spcPts val="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Year Two: </a:t>
            </a:r>
            <a:r>
              <a:rPr lang="en-US" sz="1800" dirty="0">
                <a:effectLst/>
                <a:latin typeface="Calibri" panose="020F0502020204030204" pitchFamily="34" charset="0"/>
                <a:ea typeface="MS Mincho" panose="02020609040205080304" pitchFamily="49" charset="-128"/>
                <a:cs typeface="Arial" panose="020B0604020202020204" pitchFamily="34" charset="0"/>
              </a:rPr>
              <a:t>Look over all modules in Talent LMS and consider ways to connect cohorts of staff and maintain values of honor and respect in all communities. Evaluate narrative report process.</a:t>
            </a:r>
          </a:p>
          <a:p>
            <a:pPr marL="0" marR="0">
              <a:spcBef>
                <a:spcPts val="0"/>
              </a:spcBef>
              <a:spcAft>
                <a:spcPts val="0"/>
              </a:spcAft>
            </a:pPr>
            <a:r>
              <a:rPr lang="en-US" sz="1800" dirty="0">
                <a:effectLst/>
                <a:latin typeface="Calibri" panose="020F0502020204030204" pitchFamily="34" charset="0"/>
                <a:ea typeface="MS Mincho" panose="02020609040205080304" pitchFamily="49" charset="-128"/>
                <a:cs typeface="Arial" panose="020B0604020202020204" pitchFamily="34" charset="0"/>
              </a:rPr>
              <a:t>RFDs discuss avenues for facilitating community among staff nationwide, while continuing to go deep within regional networks for prayer and support.</a:t>
            </a:r>
          </a:p>
          <a:p>
            <a:endParaRPr lang="en-US" dirty="0"/>
          </a:p>
        </p:txBody>
      </p:sp>
    </p:spTree>
    <p:extLst>
      <p:ext uri="{BB962C8B-B14F-4D97-AF65-F5344CB8AC3E}">
        <p14:creationId xmlns:p14="http://schemas.microsoft.com/office/powerpoint/2010/main" val="1382170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19D1-9DD8-EB13-8AE1-2F34853766B3}"/>
              </a:ext>
            </a:extLst>
          </p:cNvPr>
          <p:cNvSpPr>
            <a:spLocks noGrp="1"/>
          </p:cNvSpPr>
          <p:nvPr>
            <p:ph type="title"/>
          </p:nvPr>
        </p:nvSpPr>
        <p:spPr/>
        <p:txBody>
          <a:bodyPr/>
          <a:lstStyle/>
          <a:p>
            <a:r>
              <a:rPr lang="en-US" dirty="0"/>
              <a:t>Field/Home Office Community</a:t>
            </a:r>
          </a:p>
        </p:txBody>
      </p:sp>
      <p:sp>
        <p:nvSpPr>
          <p:cNvPr id="3" name="Content Placeholder 2">
            <a:extLst>
              <a:ext uri="{FF2B5EF4-FFF2-40B4-BE49-F238E27FC236}">
                <a16:creationId xmlns:a16="http://schemas.microsoft.com/office/drawing/2014/main" id="{A52EE348-A363-9905-9EE1-CDABEC8F5A3D}"/>
              </a:ext>
            </a:extLst>
          </p:cNvPr>
          <p:cNvSpPr>
            <a:spLocks noGrp="1"/>
          </p:cNvSpPr>
          <p:nvPr>
            <p:ph idx="1"/>
          </p:nvPr>
        </p:nvSpPr>
        <p:spPr/>
        <p:txBody>
          <a:bodyPr/>
          <a:lstStyle/>
          <a:p>
            <a:r>
              <a:rPr lang="en-US" sz="2800" dirty="0">
                <a:effectLst/>
                <a:latin typeface="Calibri" panose="020F0502020204030204" pitchFamily="34" charset="0"/>
                <a:ea typeface="MS Mincho" panose="02020609040205080304" pitchFamily="49" charset="-128"/>
                <a:cs typeface="Arial" panose="020B0604020202020204" pitchFamily="34" charset="0"/>
              </a:rPr>
              <a:t>Explore ways to increase communication and share across regional lines as well as between field and home office staff. Post home office personnel pics per department all on one page on the ISI website so field staff can easily put a face to a name. </a:t>
            </a:r>
          </a:p>
          <a:p>
            <a:endParaRPr lang="en-US" dirty="0"/>
          </a:p>
        </p:txBody>
      </p:sp>
    </p:spTree>
    <p:extLst>
      <p:ext uri="{BB962C8B-B14F-4D97-AF65-F5344CB8AC3E}">
        <p14:creationId xmlns:p14="http://schemas.microsoft.com/office/powerpoint/2010/main" val="280029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6D76F-F270-E862-6C3C-4DB34D118E77}"/>
              </a:ext>
            </a:extLst>
          </p:cNvPr>
          <p:cNvSpPr>
            <a:spLocks noGrp="1"/>
          </p:cNvSpPr>
          <p:nvPr>
            <p:ph type="title"/>
          </p:nvPr>
        </p:nvSpPr>
        <p:spPr/>
        <p:txBody>
          <a:bodyPr/>
          <a:lstStyle/>
          <a:p>
            <a:r>
              <a:rPr lang="en-US" dirty="0"/>
              <a:t>Community Service- Bonding through serving</a:t>
            </a:r>
          </a:p>
        </p:txBody>
      </p:sp>
      <p:sp>
        <p:nvSpPr>
          <p:cNvPr id="3" name="Content Placeholder 2">
            <a:extLst>
              <a:ext uri="{FF2B5EF4-FFF2-40B4-BE49-F238E27FC236}">
                <a16:creationId xmlns:a16="http://schemas.microsoft.com/office/drawing/2014/main" id="{D7E38CB2-F4D0-9513-A849-C1A8DF6274B6}"/>
              </a:ext>
            </a:extLst>
          </p:cNvPr>
          <p:cNvSpPr>
            <a:spLocks noGrp="1"/>
          </p:cNvSpPr>
          <p:nvPr>
            <p:ph idx="1"/>
          </p:nvPr>
        </p:nvSpPr>
        <p:spPr/>
        <p:txBody>
          <a:bodyPr/>
          <a:lstStyle/>
          <a:p>
            <a:pPr marL="0" marR="0">
              <a:spcBef>
                <a:spcPts val="0"/>
              </a:spcBef>
              <a:spcAft>
                <a:spcPts val="0"/>
              </a:spcAft>
            </a:pPr>
            <a:r>
              <a:rPr lang="en-US" sz="1800" dirty="0">
                <a:effectLst/>
                <a:latin typeface="Calibri" panose="020F0502020204030204" pitchFamily="34" charset="0"/>
                <a:ea typeface="MS Mincho" panose="02020609040205080304" pitchFamily="49" charset="-128"/>
                <a:cs typeface="Arial" panose="020B0604020202020204" pitchFamily="34" charset="0"/>
              </a:rPr>
              <a:t>Student communities join us to bless the larger community around us through service projects and other missional opportunities.</a:t>
            </a:r>
          </a:p>
          <a:p>
            <a:pPr marL="0" marR="0">
              <a:spcBef>
                <a:spcPts val="0"/>
              </a:spcBef>
              <a:spcAft>
                <a:spcPts val="0"/>
              </a:spcAft>
            </a:pP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Year One:</a:t>
            </a:r>
            <a:r>
              <a:rPr lang="en-US" sz="1800" dirty="0">
                <a:effectLst/>
                <a:latin typeface="Calibri" panose="020F0502020204030204" pitchFamily="34" charset="0"/>
                <a:ea typeface="MS Mincho" panose="02020609040205080304" pitchFamily="49" charset="-128"/>
                <a:cs typeface="Arial" panose="020B0604020202020204" pitchFamily="34" charset="0"/>
              </a:rPr>
              <a:t>     Communicate models of student service projects to the NC team for possible workshop at NC22.</a:t>
            </a:r>
          </a:p>
          <a:p>
            <a:pPr marL="0" marR="0" indent="0">
              <a:spcBef>
                <a:spcPts val="0"/>
              </a:spcBef>
              <a:spcAft>
                <a:spcPts val="0"/>
              </a:spcAft>
              <a:buNone/>
            </a:pP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Year Two:    </a:t>
            </a:r>
            <a:r>
              <a:rPr lang="en-US" sz="1800" dirty="0">
                <a:effectLst/>
                <a:latin typeface="Calibri" panose="020F0502020204030204" pitchFamily="34" charset="0"/>
                <a:ea typeface="MS Mincho" panose="02020609040205080304" pitchFamily="49" charset="-128"/>
                <a:cs typeface="Arial" panose="020B0604020202020204" pitchFamily="34" charset="0"/>
              </a:rPr>
              <a:t>Double the number of ISI teams that have at least monthly community service projects and gather returnee testimonies of how urban ministry helped equip them for service in their homelands.</a:t>
            </a:r>
          </a:p>
          <a:p>
            <a:endParaRPr lang="en-US" dirty="0"/>
          </a:p>
        </p:txBody>
      </p:sp>
    </p:spTree>
    <p:extLst>
      <p:ext uri="{BB962C8B-B14F-4D97-AF65-F5344CB8AC3E}">
        <p14:creationId xmlns:p14="http://schemas.microsoft.com/office/powerpoint/2010/main" val="357679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765-4BA7-A282-C8B6-F3DD3AAE505C}"/>
              </a:ext>
            </a:extLst>
          </p:cNvPr>
          <p:cNvSpPr>
            <a:spLocks noGrp="1"/>
          </p:cNvSpPr>
          <p:nvPr>
            <p:ph type="title"/>
          </p:nvPr>
        </p:nvSpPr>
        <p:spPr>
          <a:xfrm>
            <a:off x="1024127" y="4809743"/>
            <a:ext cx="9975305" cy="1786365"/>
          </a:xfrm>
        </p:spPr>
        <p:txBody>
          <a:bodyPr>
            <a:normAutofit/>
          </a:bodyPr>
          <a:lstStyle/>
          <a:p>
            <a:r>
              <a:rPr lang="en-US" dirty="0"/>
              <a:t>Questions? Input? </a:t>
            </a:r>
            <a:r>
              <a:rPr lang="en-US" dirty="0">
                <a:hlinkClick r:id="rId2"/>
              </a:rPr>
              <a:t>szeigler@isionline.org</a:t>
            </a:r>
            <a:br>
              <a:rPr lang="en-US" dirty="0"/>
            </a:br>
            <a:br>
              <a:rPr lang="en-US" dirty="0"/>
            </a:br>
            <a:r>
              <a:rPr lang="en-US" sz="2700" dirty="0"/>
              <a:t>Committee    (Judy Billings, David Shelley, Freddy Witjandra, Simon Zeigler) </a:t>
            </a:r>
          </a:p>
        </p:txBody>
      </p:sp>
      <p:pic>
        <p:nvPicPr>
          <p:cNvPr id="5" name="Content Placeholder 4" descr="Multi-colored chairs">
            <a:extLst>
              <a:ext uri="{FF2B5EF4-FFF2-40B4-BE49-F238E27FC236}">
                <a16:creationId xmlns:a16="http://schemas.microsoft.com/office/drawing/2014/main" id="{42D67D7B-BF80-0680-6AD9-58FB433789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9327" y="332913"/>
            <a:ext cx="5096015" cy="4022725"/>
          </a:xfrm>
        </p:spPr>
      </p:pic>
    </p:spTree>
    <p:extLst>
      <p:ext uri="{BB962C8B-B14F-4D97-AF65-F5344CB8AC3E}">
        <p14:creationId xmlns:p14="http://schemas.microsoft.com/office/powerpoint/2010/main" val="20446660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25</TotalTime>
  <Words>619</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Tw Cen MT</vt:lpstr>
      <vt:lpstr>Tw Cen MT Condensed</vt:lpstr>
      <vt:lpstr>Wingdings 3</vt:lpstr>
      <vt:lpstr>Integral</vt:lpstr>
      <vt:lpstr>Communities</vt:lpstr>
      <vt:lpstr>4 Main Communities </vt:lpstr>
      <vt:lpstr>What do we mean by Community? </vt:lpstr>
      <vt:lpstr>International Student and Scholar Communities </vt:lpstr>
      <vt:lpstr>Field Staff and Local Ministry Team Communities</vt:lpstr>
      <vt:lpstr>Field/Home Office Community</vt:lpstr>
      <vt:lpstr>Community Service- Bonding through serving</vt:lpstr>
      <vt:lpstr>Questions? Input? szeigler@isionline.org  Committee    (Judy Billings, David Shelley, Freddy Witjandra, Simon Zeigler)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Communities</dc:title>
  <dc:creator>Simon</dc:creator>
  <cp:lastModifiedBy>Simon</cp:lastModifiedBy>
  <cp:revision>5</cp:revision>
  <dcterms:created xsi:type="dcterms:W3CDTF">2022-06-09T23:04:44Z</dcterms:created>
  <dcterms:modified xsi:type="dcterms:W3CDTF">2022-06-10T21:16:14Z</dcterms:modified>
</cp:coreProperties>
</file>