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handoutMasterIdLst>
    <p:handoutMasterId r:id="rId43"/>
  </p:handoutMasterIdLst>
  <p:sldIdLst>
    <p:sldId id="257" r:id="rId2"/>
    <p:sldId id="256" r:id="rId3"/>
    <p:sldId id="290" r:id="rId4"/>
    <p:sldId id="293" r:id="rId5"/>
    <p:sldId id="292" r:id="rId6"/>
    <p:sldId id="291" r:id="rId7"/>
    <p:sldId id="294" r:id="rId8"/>
    <p:sldId id="297" r:id="rId9"/>
    <p:sldId id="296" r:id="rId10"/>
    <p:sldId id="298" r:id="rId11"/>
    <p:sldId id="299" r:id="rId12"/>
    <p:sldId id="295" r:id="rId13"/>
    <p:sldId id="300" r:id="rId14"/>
    <p:sldId id="301" r:id="rId15"/>
    <p:sldId id="307" r:id="rId16"/>
    <p:sldId id="304" r:id="rId17"/>
    <p:sldId id="305" r:id="rId18"/>
    <p:sldId id="306" r:id="rId19"/>
    <p:sldId id="321" r:id="rId20"/>
    <p:sldId id="308" r:id="rId21"/>
    <p:sldId id="309" r:id="rId22"/>
    <p:sldId id="322" r:id="rId23"/>
    <p:sldId id="310" r:id="rId24"/>
    <p:sldId id="311" r:id="rId25"/>
    <p:sldId id="323" r:id="rId26"/>
    <p:sldId id="329" r:id="rId27"/>
    <p:sldId id="312" r:id="rId28"/>
    <p:sldId id="313" r:id="rId29"/>
    <p:sldId id="314" r:id="rId30"/>
    <p:sldId id="315" r:id="rId31"/>
    <p:sldId id="316" r:id="rId32"/>
    <p:sldId id="330" r:id="rId33"/>
    <p:sldId id="317" r:id="rId34"/>
    <p:sldId id="325" r:id="rId35"/>
    <p:sldId id="318" r:id="rId36"/>
    <p:sldId id="326" r:id="rId37"/>
    <p:sldId id="319" r:id="rId38"/>
    <p:sldId id="328" r:id="rId39"/>
    <p:sldId id="320" r:id="rId40"/>
    <p:sldId id="289" r:id="rId41"/>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50" d="100"/>
          <a:sy n="50" d="100"/>
        </p:scale>
        <p:origin x="819" y="41"/>
      </p:cViewPr>
      <p:guideLst/>
    </p:cSldViewPr>
  </p:slideViewPr>
  <p:notesTextViewPr>
    <p:cViewPr>
      <p:scale>
        <a:sx n="1" d="1"/>
        <a:sy n="1" d="1"/>
      </p:scale>
      <p:origin x="0" y="0"/>
    </p:cViewPr>
  </p:notesTextViewPr>
  <p:sorterViewPr>
    <p:cViewPr>
      <p:scale>
        <a:sx n="100" d="100"/>
        <a:sy n="100" d="100"/>
      </p:scale>
      <p:origin x="0" y="-2016"/>
    </p:cViewPr>
  </p:sorterViewPr>
  <p:notesViewPr>
    <p:cSldViewPr snapToGrid="0">
      <p:cViewPr varScale="1">
        <p:scale>
          <a:sx n="36" d="100"/>
          <a:sy n="36" d="100"/>
        </p:scale>
        <p:origin x="2417"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3B81BAD-E168-0F06-B1E3-C66837090CFB}"/>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8D191E0-2540-1A93-2182-C15EA24112FA}"/>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endParaRPr lang="en-US" dirty="0"/>
          </a:p>
        </p:txBody>
      </p:sp>
      <p:sp>
        <p:nvSpPr>
          <p:cNvPr id="4" name="Footer Placeholder 3">
            <a:extLst>
              <a:ext uri="{FF2B5EF4-FFF2-40B4-BE49-F238E27FC236}">
                <a16:creationId xmlns:a16="http://schemas.microsoft.com/office/drawing/2014/main" id="{8B06E1D1-38A4-3B32-3245-79FB4BBD4AAE}"/>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56CEFCA-83A2-0D2B-29EF-AA97EFD30C1F}"/>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endParaRPr lang="en-US" dirty="0"/>
          </a:p>
        </p:txBody>
      </p:sp>
    </p:spTree>
    <p:extLst>
      <p:ext uri="{BB962C8B-B14F-4D97-AF65-F5344CB8AC3E}">
        <p14:creationId xmlns:p14="http://schemas.microsoft.com/office/powerpoint/2010/main" val="408829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19D30B82-DE6A-4C0E-81A1-0F0E548A62D7}" type="datetimeFigureOut">
              <a:rPr lang="en-US" smtClean="0"/>
              <a:t>6/15/2022</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14F30A9-058F-4C15-9A8B-5FEA6998688A}" type="slidenum">
              <a:rPr lang="en-US" smtClean="0"/>
              <a:t>‹#›</a:t>
            </a:fld>
            <a:endParaRPr lang="en-US"/>
          </a:p>
        </p:txBody>
      </p:sp>
    </p:spTree>
    <p:extLst>
      <p:ext uri="{BB962C8B-B14F-4D97-AF65-F5344CB8AC3E}">
        <p14:creationId xmlns:p14="http://schemas.microsoft.com/office/powerpoint/2010/main" val="2458576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B73FB0D0-B65A-4820-A731-78BE72CA5795}" type="datetimeFigureOut">
              <a:rPr lang="en-US" smtClean="0"/>
              <a:t>6/15/2022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3E5A13-94B5-4F66-8B26-E0D511E831C9}" type="slidenum">
              <a:rPr lang="en-US" smtClean="0"/>
              <a:t>‹#›</a:t>
            </a:fld>
            <a:endParaRPr lang="en-US"/>
          </a:p>
        </p:txBody>
      </p:sp>
    </p:spTree>
    <p:extLst>
      <p:ext uri="{BB962C8B-B14F-4D97-AF65-F5344CB8AC3E}">
        <p14:creationId xmlns:p14="http://schemas.microsoft.com/office/powerpoint/2010/main" val="270506759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3FB0D0-B65A-4820-A731-78BE72CA5795}"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E5A13-94B5-4F66-8B26-E0D511E831C9}" type="slidenum">
              <a:rPr lang="en-US" smtClean="0"/>
              <a:t>‹#›</a:t>
            </a:fld>
            <a:endParaRPr lang="en-US"/>
          </a:p>
        </p:txBody>
      </p:sp>
    </p:spTree>
    <p:extLst>
      <p:ext uri="{BB962C8B-B14F-4D97-AF65-F5344CB8AC3E}">
        <p14:creationId xmlns:p14="http://schemas.microsoft.com/office/powerpoint/2010/main" val="910325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3FB0D0-B65A-4820-A731-78BE72CA5795}"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E5A13-94B5-4F66-8B26-E0D511E831C9}" type="slidenum">
              <a:rPr lang="en-US" smtClean="0"/>
              <a:t>‹#›</a:t>
            </a:fld>
            <a:endParaRPr lang="en-US"/>
          </a:p>
        </p:txBody>
      </p:sp>
    </p:spTree>
    <p:extLst>
      <p:ext uri="{BB962C8B-B14F-4D97-AF65-F5344CB8AC3E}">
        <p14:creationId xmlns:p14="http://schemas.microsoft.com/office/powerpoint/2010/main" val="106401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3FB0D0-B65A-4820-A731-78BE72CA5795}" type="datetimeFigureOut">
              <a:rPr lang="en-US" smtClean="0"/>
              <a:t>6/15/2022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3E5A13-94B5-4F66-8B26-E0D511E831C9}" type="slidenum">
              <a:rPr lang="en-US" smtClean="0"/>
              <a:t>‹#›</a:t>
            </a:fld>
            <a:endParaRPr lang="en-US"/>
          </a:p>
        </p:txBody>
      </p:sp>
    </p:spTree>
    <p:extLst>
      <p:ext uri="{BB962C8B-B14F-4D97-AF65-F5344CB8AC3E}">
        <p14:creationId xmlns:p14="http://schemas.microsoft.com/office/powerpoint/2010/main" val="2529842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B73FB0D0-B65A-4820-A731-78BE72CA5795}" type="datetimeFigureOut">
              <a:rPr lang="en-US" smtClean="0"/>
              <a:t>6/15/2022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3E5A13-94B5-4F66-8B26-E0D511E831C9}" type="slidenum">
              <a:rPr lang="en-US" smtClean="0"/>
              <a:t>‹#›</a:t>
            </a:fld>
            <a:endParaRPr lang="en-US"/>
          </a:p>
        </p:txBody>
      </p:sp>
    </p:spTree>
    <p:extLst>
      <p:ext uri="{BB962C8B-B14F-4D97-AF65-F5344CB8AC3E}">
        <p14:creationId xmlns:p14="http://schemas.microsoft.com/office/powerpoint/2010/main" val="16927233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B73FB0D0-B65A-4820-A731-78BE72CA5795}" type="datetimeFigureOut">
              <a:rPr lang="en-US" smtClean="0"/>
              <a:t>6/15/2022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A3E5A13-94B5-4F66-8B26-E0D511E831C9}" type="slidenum">
              <a:rPr lang="en-US" smtClean="0"/>
              <a:t>‹#›</a:t>
            </a:fld>
            <a:endParaRPr lang="en-US"/>
          </a:p>
        </p:txBody>
      </p:sp>
    </p:spTree>
    <p:extLst>
      <p:ext uri="{BB962C8B-B14F-4D97-AF65-F5344CB8AC3E}">
        <p14:creationId xmlns:p14="http://schemas.microsoft.com/office/powerpoint/2010/main" val="3614463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B73FB0D0-B65A-4820-A731-78BE72CA5795}" type="datetimeFigureOut">
              <a:rPr lang="en-US" smtClean="0"/>
              <a:t>6/15/2022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3E5A13-94B5-4F66-8B26-E0D511E831C9}"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330662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3FB0D0-B65A-4820-A731-78BE72CA5795}" type="datetimeFigureOut">
              <a:rPr lang="en-US" smtClean="0"/>
              <a:t>6/15/2022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3E5A13-94B5-4F66-8B26-E0D511E831C9}" type="slidenum">
              <a:rPr lang="en-US" smtClean="0"/>
              <a:t>‹#›</a:t>
            </a:fld>
            <a:endParaRPr lang="en-US"/>
          </a:p>
        </p:txBody>
      </p:sp>
    </p:spTree>
    <p:extLst>
      <p:ext uri="{BB962C8B-B14F-4D97-AF65-F5344CB8AC3E}">
        <p14:creationId xmlns:p14="http://schemas.microsoft.com/office/powerpoint/2010/main" val="310158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3FB0D0-B65A-4820-A731-78BE72CA5795}" type="datetimeFigureOut">
              <a:rPr lang="en-US" smtClean="0"/>
              <a:t>6/15/2022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3E5A13-94B5-4F66-8B26-E0D511E831C9}" type="slidenum">
              <a:rPr lang="en-US" smtClean="0"/>
              <a:t>‹#›</a:t>
            </a:fld>
            <a:endParaRPr lang="en-US"/>
          </a:p>
        </p:txBody>
      </p:sp>
    </p:spTree>
    <p:extLst>
      <p:ext uri="{BB962C8B-B14F-4D97-AF65-F5344CB8AC3E}">
        <p14:creationId xmlns:p14="http://schemas.microsoft.com/office/powerpoint/2010/main" val="3456667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B73FB0D0-B65A-4820-A731-78BE72CA5795}" type="datetimeFigureOut">
              <a:rPr lang="en-US" smtClean="0"/>
              <a:t>6/15/2022</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1A3E5A13-94B5-4F66-8B26-E0D511E831C9}" type="slidenum">
              <a:rPr lang="en-US" smtClean="0"/>
              <a:t>‹#›</a:t>
            </a:fld>
            <a:endParaRPr lang="en-US"/>
          </a:p>
        </p:txBody>
      </p:sp>
    </p:spTree>
    <p:extLst>
      <p:ext uri="{BB962C8B-B14F-4D97-AF65-F5344CB8AC3E}">
        <p14:creationId xmlns:p14="http://schemas.microsoft.com/office/powerpoint/2010/main" val="2055534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73FB0D0-B65A-4820-A731-78BE72CA5795}" type="datetimeFigureOut">
              <a:rPr lang="en-US" smtClean="0"/>
              <a:t>6/15/2022</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1A3E5A13-94B5-4F66-8B26-E0D511E831C9}" type="slidenum">
              <a:rPr lang="en-US" smtClean="0"/>
              <a:t>‹#›</a:t>
            </a:fld>
            <a:endParaRPr lang="en-US"/>
          </a:p>
        </p:txBody>
      </p:sp>
    </p:spTree>
    <p:extLst>
      <p:ext uri="{BB962C8B-B14F-4D97-AF65-F5344CB8AC3E}">
        <p14:creationId xmlns:p14="http://schemas.microsoft.com/office/powerpoint/2010/main" val="3619075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73FB0D0-B65A-4820-A731-78BE72CA5795}" type="datetimeFigureOut">
              <a:rPr lang="en-US" smtClean="0"/>
              <a:t>6/15/2022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1A3E5A13-94B5-4F66-8B26-E0D511E831C9}" type="slidenum">
              <a:rPr lang="en-US" smtClean="0"/>
              <a:t>‹#›</a:t>
            </a:fld>
            <a:endParaRPr lang="en-US"/>
          </a:p>
        </p:txBody>
      </p:sp>
    </p:spTree>
    <p:extLst>
      <p:ext uri="{BB962C8B-B14F-4D97-AF65-F5344CB8AC3E}">
        <p14:creationId xmlns:p14="http://schemas.microsoft.com/office/powerpoint/2010/main" val="11970282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sthomas@isionlin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7000"/>
                <a:shade val="100000"/>
                <a:satMod val="185000"/>
                <a:lumMod val="120000"/>
              </a:schemeClr>
            </a:gs>
            <a:gs pos="100000">
              <a:schemeClr val="bg1">
                <a:tint val="96000"/>
                <a:shade val="95000"/>
                <a:satMod val="215000"/>
                <a:lumMod val="80000"/>
              </a:schemeClr>
            </a:gs>
          </a:gsLst>
          <a:path path="circle">
            <a:fillToRect l="50000" t="55000" r="125000" b="100000"/>
          </a:path>
        </a:gradFill>
        <a:effectLst/>
      </p:bgPr>
    </p:bg>
    <p:spTree>
      <p:nvGrpSpPr>
        <p:cNvPr id="1" name=""/>
        <p:cNvGrpSpPr/>
        <p:nvPr/>
      </p:nvGrpSpPr>
      <p:grpSpPr>
        <a:xfrm>
          <a:off x="0" y="0"/>
          <a:ext cx="0" cy="0"/>
          <a:chOff x="0" y="0"/>
          <a:chExt cx="0" cy="0"/>
        </a:xfrm>
      </p:grpSpPr>
      <p:sp useBgFill="1">
        <p:nvSpPr>
          <p:cNvPr id="19" name="Rectangle 14">
            <a:extLst>
              <a:ext uri="{FF2B5EF4-FFF2-40B4-BE49-F238E27FC236}">
                <a16:creationId xmlns:a16="http://schemas.microsoft.com/office/drawing/2014/main" id="{61C9F4F8-1CA1-4169-A513-5E15F4D91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600200" y="2386744"/>
            <a:ext cx="8991600" cy="1645920"/>
          </a:xfrm>
          <a:solidFill>
            <a:schemeClr val="accent1"/>
          </a:solidFill>
          <a:ln w="190500" cmpd="thinThick">
            <a:solidFill>
              <a:schemeClr val="accent1"/>
            </a:solidFill>
          </a:ln>
        </p:spPr>
        <p:txBody>
          <a:bodyPr>
            <a:normAutofit/>
          </a:bodyPr>
          <a:lstStyle/>
          <a:p>
            <a:r>
              <a:rPr lang="en-US">
                <a:solidFill>
                  <a:srgbClr val="FFFFFF"/>
                </a:solidFill>
              </a:rPr>
              <a:t>Engaging Hindu Students with the Gospel</a:t>
            </a:r>
          </a:p>
        </p:txBody>
      </p:sp>
      <p:sp>
        <p:nvSpPr>
          <p:cNvPr id="3" name="Subtitle 2"/>
          <p:cNvSpPr>
            <a:spLocks noGrp="1"/>
          </p:cNvSpPr>
          <p:nvPr>
            <p:ph type="subTitle" idx="1"/>
          </p:nvPr>
        </p:nvSpPr>
        <p:spPr>
          <a:xfrm>
            <a:off x="2695194" y="4352544"/>
            <a:ext cx="6801612" cy="1239894"/>
          </a:xfrm>
        </p:spPr>
        <p:txBody>
          <a:bodyPr>
            <a:normAutofit/>
          </a:bodyPr>
          <a:lstStyle/>
          <a:p>
            <a:r>
              <a:rPr lang="en-US" dirty="0"/>
              <a:t>A presentation to the ISI National Conference</a:t>
            </a:r>
          </a:p>
          <a:p>
            <a:r>
              <a:rPr lang="en-US" dirty="0"/>
              <a:t>June 26, 2022</a:t>
            </a:r>
          </a:p>
        </p:txBody>
      </p:sp>
    </p:spTree>
    <p:extLst>
      <p:ext uri="{BB962C8B-B14F-4D97-AF65-F5344CB8AC3E}">
        <p14:creationId xmlns:p14="http://schemas.microsoft.com/office/powerpoint/2010/main" val="4111137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33B869-4A94-F2C7-AAB1-EEF5CD1C255B}"/>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dirty="0">
                <a:solidFill>
                  <a:srgbClr val="FFFFFF"/>
                </a:solidFill>
              </a:rPr>
              <a:t>Some principles TO pay attention to</a:t>
            </a:r>
          </a:p>
        </p:txBody>
      </p:sp>
      <p:sp>
        <p:nvSpPr>
          <p:cNvPr id="3" name="Content Placeholder 2">
            <a:extLst>
              <a:ext uri="{FF2B5EF4-FFF2-40B4-BE49-F238E27FC236}">
                <a16:creationId xmlns:a16="http://schemas.microsoft.com/office/drawing/2014/main" id="{FE2AC649-D0C3-A0B7-114B-3FC2B1256E77}"/>
              </a:ext>
            </a:extLst>
          </p:cNvPr>
          <p:cNvSpPr>
            <a:spLocks noGrp="1"/>
          </p:cNvSpPr>
          <p:nvPr>
            <p:ph idx="1"/>
          </p:nvPr>
        </p:nvSpPr>
        <p:spPr>
          <a:xfrm>
            <a:off x="5591695" y="708212"/>
            <a:ext cx="5320696" cy="5670176"/>
          </a:xfrm>
        </p:spPr>
        <p:txBody>
          <a:bodyPr anchor="ctr">
            <a:normAutofit fontScale="85000" lnSpcReduction="20000"/>
          </a:bodyPr>
          <a:lstStyle/>
          <a:p>
            <a:pPr>
              <a:lnSpc>
                <a:spcPct val="150000"/>
              </a:lnSpc>
            </a:pPr>
            <a:r>
              <a:rPr lang="en-US" sz="2400" dirty="0"/>
              <a:t>Its not enough to invite your Hindu students to third places like Starbucks</a:t>
            </a:r>
          </a:p>
          <a:p>
            <a:pPr>
              <a:lnSpc>
                <a:spcPct val="150000"/>
              </a:lnSpc>
            </a:pPr>
            <a:r>
              <a:rPr lang="en-US" sz="2400" dirty="0"/>
              <a:t>Make deeper connections by inviting them to your home</a:t>
            </a:r>
          </a:p>
          <a:p>
            <a:pPr>
              <a:lnSpc>
                <a:spcPct val="150000"/>
              </a:lnSpc>
            </a:pPr>
            <a:r>
              <a:rPr lang="en-US" sz="2400" dirty="0"/>
              <a:t>Be sure to go to their homes</a:t>
            </a:r>
          </a:p>
          <a:p>
            <a:pPr>
              <a:lnSpc>
                <a:spcPct val="150000"/>
              </a:lnSpc>
            </a:pPr>
            <a:r>
              <a:rPr lang="en-US" sz="2400" dirty="0"/>
              <a:t>Be present at their university events and not just have them come to our events</a:t>
            </a:r>
          </a:p>
          <a:p>
            <a:pPr>
              <a:lnSpc>
                <a:spcPct val="150000"/>
              </a:lnSpc>
            </a:pPr>
            <a:r>
              <a:rPr lang="en-US" sz="2400" dirty="0"/>
              <a:t>Many Hindu students will ask for volunteer opportunities</a:t>
            </a:r>
          </a:p>
          <a:p>
            <a:pPr>
              <a:lnSpc>
                <a:spcPct val="150000"/>
              </a:lnSpc>
            </a:pPr>
            <a:r>
              <a:rPr lang="en-US" sz="2400" dirty="0"/>
              <a:t>This helps to show them how the Church and Christian organizations show God’s love to others. </a:t>
            </a:r>
          </a:p>
          <a:p>
            <a:pPr>
              <a:lnSpc>
                <a:spcPct val="150000"/>
              </a:lnSpc>
            </a:pPr>
            <a:endParaRPr lang="en-US" sz="2400" dirty="0"/>
          </a:p>
        </p:txBody>
      </p:sp>
    </p:spTree>
    <p:extLst>
      <p:ext uri="{BB962C8B-B14F-4D97-AF65-F5344CB8AC3E}">
        <p14:creationId xmlns:p14="http://schemas.microsoft.com/office/powerpoint/2010/main" val="131746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bjects at a table">
            <a:extLst>
              <a:ext uri="{FF2B5EF4-FFF2-40B4-BE49-F238E27FC236}">
                <a16:creationId xmlns:a16="http://schemas.microsoft.com/office/drawing/2014/main" id="{3B2D544B-E5E2-D40F-5F6F-35A7A704A4A4}"/>
              </a:ext>
            </a:extLst>
          </p:cNvPr>
          <p:cNvPicPr>
            <a:picLocks noChangeAspect="1"/>
          </p:cNvPicPr>
          <p:nvPr/>
        </p:nvPicPr>
        <p:blipFill rotWithShape="1">
          <a:blip r:embed="rId2"/>
          <a:srcRect t="43820"/>
          <a:stretch/>
        </p:blipFill>
        <p:spPr>
          <a:xfrm>
            <a:off x="20" y="10"/>
            <a:ext cx="12191980" cy="4571990"/>
          </a:xfrm>
          <a:prstGeom prst="rect">
            <a:avLst/>
          </a:prstGeom>
        </p:spPr>
      </p:pic>
      <p:sp>
        <p:nvSpPr>
          <p:cNvPr id="2" name="Title 1">
            <a:extLst>
              <a:ext uri="{FF2B5EF4-FFF2-40B4-BE49-F238E27FC236}">
                <a16:creationId xmlns:a16="http://schemas.microsoft.com/office/drawing/2014/main" id="{D2B907B7-F1BB-4618-BAA0-02A0CE80F411}"/>
              </a:ext>
            </a:extLst>
          </p:cNvPr>
          <p:cNvSpPr>
            <a:spLocks noGrp="1"/>
          </p:cNvSpPr>
          <p:nvPr>
            <p:ph type="ctrTitle"/>
          </p:nvPr>
        </p:nvSpPr>
        <p:spPr>
          <a:xfrm>
            <a:off x="1600200" y="3753529"/>
            <a:ext cx="8991600" cy="1645759"/>
          </a:xfrm>
        </p:spPr>
        <p:txBody>
          <a:bodyPr>
            <a:normAutofit fontScale="90000"/>
          </a:bodyPr>
          <a:lstStyle/>
          <a:p>
            <a:r>
              <a:rPr lang="en-US" sz="3200" dirty="0"/>
              <a:t>Part </a:t>
            </a:r>
            <a:r>
              <a:rPr lang="en-US" sz="3200" dirty="0" err="1"/>
              <a:t>IIi</a:t>
            </a:r>
            <a:br>
              <a:rPr lang="en-US" sz="3200" dirty="0"/>
            </a:br>
            <a:r>
              <a:rPr lang="en-US" sz="3200" dirty="0"/>
              <a:t>making the most of </a:t>
            </a:r>
            <a:br>
              <a:rPr lang="en-US" sz="3200" dirty="0"/>
            </a:br>
            <a:r>
              <a:rPr lang="en-US" sz="3200" dirty="0"/>
              <a:t>meaningful conversations</a:t>
            </a:r>
          </a:p>
        </p:txBody>
      </p:sp>
    </p:spTree>
    <p:extLst>
      <p:ext uri="{BB962C8B-B14F-4D97-AF65-F5344CB8AC3E}">
        <p14:creationId xmlns:p14="http://schemas.microsoft.com/office/powerpoint/2010/main" val="3716824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9B1EC8-B0D2-220D-6B35-CDF26CD51089}"/>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dirty="0" err="1">
                <a:solidFill>
                  <a:srgbClr val="FFFFFF"/>
                </a:solidFill>
              </a:rPr>
              <a:t>Preparingyourself</a:t>
            </a:r>
            <a:endParaRPr lang="en-US" sz="3000" dirty="0">
              <a:solidFill>
                <a:srgbClr val="FFFFFF"/>
              </a:solidFill>
            </a:endParaRPr>
          </a:p>
        </p:txBody>
      </p:sp>
      <p:sp>
        <p:nvSpPr>
          <p:cNvPr id="3" name="Content Placeholder 2">
            <a:extLst>
              <a:ext uri="{FF2B5EF4-FFF2-40B4-BE49-F238E27FC236}">
                <a16:creationId xmlns:a16="http://schemas.microsoft.com/office/drawing/2014/main" id="{06C39571-CEFE-5B95-9BF0-B9F7CC574003}"/>
              </a:ext>
            </a:extLst>
          </p:cNvPr>
          <p:cNvSpPr>
            <a:spLocks noGrp="1"/>
          </p:cNvSpPr>
          <p:nvPr>
            <p:ph idx="1"/>
          </p:nvPr>
        </p:nvSpPr>
        <p:spPr>
          <a:xfrm>
            <a:off x="5591695" y="1402080"/>
            <a:ext cx="5320696" cy="4053840"/>
          </a:xfrm>
        </p:spPr>
        <p:txBody>
          <a:bodyPr anchor="ctr">
            <a:normAutofit fontScale="77500" lnSpcReduction="20000"/>
          </a:bodyPr>
          <a:lstStyle/>
          <a:p>
            <a:pPr>
              <a:lnSpc>
                <a:spcPct val="150000"/>
              </a:lnSpc>
            </a:pPr>
            <a:r>
              <a:rPr lang="en-US" sz="2800" dirty="0"/>
              <a:t>It starts with asking God for openings to go deeper in conversations.</a:t>
            </a:r>
          </a:p>
          <a:p>
            <a:pPr>
              <a:lnSpc>
                <a:spcPct val="150000"/>
              </a:lnSpc>
            </a:pPr>
            <a:r>
              <a:rPr lang="en-US" sz="2800" dirty="0"/>
              <a:t>Prayer sets up your spiritual objectives with your students.</a:t>
            </a:r>
          </a:p>
          <a:p>
            <a:pPr>
              <a:lnSpc>
                <a:spcPct val="150000"/>
              </a:lnSpc>
            </a:pPr>
            <a:r>
              <a:rPr lang="en-US" sz="2800" dirty="0"/>
              <a:t>When talking to students, remember to ask two follow-up questions to something they have said.  This shows concern and is winsome.</a:t>
            </a:r>
          </a:p>
          <a:p>
            <a:pPr>
              <a:lnSpc>
                <a:spcPct val="150000"/>
              </a:lnSpc>
            </a:pPr>
            <a:endParaRPr lang="en-US" sz="2800" dirty="0"/>
          </a:p>
        </p:txBody>
      </p:sp>
    </p:spTree>
    <p:extLst>
      <p:ext uri="{BB962C8B-B14F-4D97-AF65-F5344CB8AC3E}">
        <p14:creationId xmlns:p14="http://schemas.microsoft.com/office/powerpoint/2010/main" val="3873239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E3DA6D-09F7-A62F-F0F7-AE32A3E4CE79}"/>
              </a:ext>
            </a:extLst>
          </p:cNvPr>
          <p:cNvSpPr>
            <a:spLocks noGrp="1"/>
          </p:cNvSpPr>
          <p:nvPr>
            <p:ph type="title"/>
          </p:nvPr>
        </p:nvSpPr>
        <p:spPr>
          <a:xfrm>
            <a:off x="1003683" y="1371465"/>
            <a:ext cx="4418269" cy="4115069"/>
          </a:xfrm>
          <a:prstGeom prst="ellipse">
            <a:avLst/>
          </a:prstGeom>
          <a:solidFill>
            <a:schemeClr val="accent2">
              <a:lumMod val="75000"/>
            </a:schemeClr>
          </a:solidFill>
          <a:ln>
            <a:noFill/>
          </a:ln>
        </p:spPr>
        <p:txBody>
          <a:bodyPr>
            <a:normAutofit/>
          </a:bodyPr>
          <a:lstStyle/>
          <a:p>
            <a:r>
              <a:rPr lang="en-US" sz="2300" dirty="0">
                <a:solidFill>
                  <a:srgbClr val="FFFFFF"/>
                </a:solidFill>
              </a:rPr>
              <a:t> understanding your student’s worldview </a:t>
            </a:r>
          </a:p>
        </p:txBody>
      </p:sp>
      <p:sp>
        <p:nvSpPr>
          <p:cNvPr id="3" name="Content Placeholder 2">
            <a:extLst>
              <a:ext uri="{FF2B5EF4-FFF2-40B4-BE49-F238E27FC236}">
                <a16:creationId xmlns:a16="http://schemas.microsoft.com/office/drawing/2014/main" id="{9D6DC8DF-1324-9519-C0C8-4FF1B45369F2}"/>
              </a:ext>
            </a:extLst>
          </p:cNvPr>
          <p:cNvSpPr>
            <a:spLocks noGrp="1"/>
          </p:cNvSpPr>
          <p:nvPr>
            <p:ph idx="1"/>
          </p:nvPr>
        </p:nvSpPr>
        <p:spPr>
          <a:xfrm>
            <a:off x="5591695" y="416859"/>
            <a:ext cx="5320696" cy="5889812"/>
          </a:xfrm>
        </p:spPr>
        <p:txBody>
          <a:bodyPr anchor="ctr">
            <a:normAutofit fontScale="92500"/>
          </a:bodyPr>
          <a:lstStyle/>
          <a:p>
            <a:pPr lvl="1">
              <a:lnSpc>
                <a:spcPct val="150000"/>
              </a:lnSpc>
            </a:pPr>
            <a:r>
              <a:rPr lang="en-US" sz="2000" dirty="0"/>
              <a:t>What do they think are the principles this world operates on?</a:t>
            </a:r>
          </a:p>
          <a:p>
            <a:pPr lvl="1">
              <a:lnSpc>
                <a:spcPct val="150000"/>
              </a:lnSpc>
            </a:pPr>
            <a:r>
              <a:rPr lang="en-US" sz="2000" dirty="0"/>
              <a:t>What are they most passionate about?</a:t>
            </a:r>
          </a:p>
          <a:p>
            <a:pPr lvl="1">
              <a:lnSpc>
                <a:spcPct val="150000"/>
              </a:lnSpc>
            </a:pPr>
            <a:r>
              <a:rPr lang="en-US" sz="2000" dirty="0"/>
              <a:t>E.g., are they passionate about getting a high paying job so that they can help their parents who have worked hard to bring them up? Do they want to solve some nagging problem in the world? Or are they primarily interested in  the good things in life?</a:t>
            </a:r>
          </a:p>
          <a:p>
            <a:pPr lvl="1">
              <a:lnSpc>
                <a:spcPct val="150000"/>
              </a:lnSpc>
            </a:pPr>
            <a:r>
              <a:rPr lang="en-US" sz="2000" dirty="0"/>
              <a:t>What do they most like/dislike about their country/this country?</a:t>
            </a:r>
          </a:p>
          <a:p>
            <a:pPr lvl="1">
              <a:lnSpc>
                <a:spcPct val="150000"/>
              </a:lnSpc>
            </a:pPr>
            <a:r>
              <a:rPr lang="en-US" sz="2000" dirty="0"/>
              <a:t>What do they like and dislike about the world?</a:t>
            </a:r>
          </a:p>
          <a:p>
            <a:pPr lvl="1">
              <a:lnSpc>
                <a:spcPct val="150000"/>
              </a:lnSpc>
            </a:pPr>
            <a:endParaRPr lang="en-US" sz="2000" dirty="0"/>
          </a:p>
        </p:txBody>
      </p:sp>
    </p:spTree>
    <p:extLst>
      <p:ext uri="{BB962C8B-B14F-4D97-AF65-F5344CB8AC3E}">
        <p14:creationId xmlns:p14="http://schemas.microsoft.com/office/powerpoint/2010/main" val="283237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F6521B-29ED-4E73-B9D9-5EA5843D76E6}"/>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endParaRPr lang="en-US" sz="3000">
              <a:solidFill>
                <a:srgbClr val="FFFFFF"/>
              </a:solidFill>
            </a:endParaRPr>
          </a:p>
        </p:txBody>
      </p:sp>
      <p:sp>
        <p:nvSpPr>
          <p:cNvPr id="3" name="Content Placeholder 2">
            <a:extLst>
              <a:ext uri="{FF2B5EF4-FFF2-40B4-BE49-F238E27FC236}">
                <a16:creationId xmlns:a16="http://schemas.microsoft.com/office/drawing/2014/main" id="{4E53B871-1ED8-36A5-76D0-4DCD82063E45}"/>
              </a:ext>
            </a:extLst>
          </p:cNvPr>
          <p:cNvSpPr>
            <a:spLocks noGrp="1"/>
          </p:cNvSpPr>
          <p:nvPr>
            <p:ph idx="1"/>
          </p:nvPr>
        </p:nvSpPr>
        <p:spPr>
          <a:xfrm>
            <a:off x="5591695" y="578223"/>
            <a:ext cx="5320696" cy="5755341"/>
          </a:xfrm>
        </p:spPr>
        <p:txBody>
          <a:bodyPr anchor="ctr">
            <a:normAutofit fontScale="85000" lnSpcReduction="10000"/>
          </a:bodyPr>
          <a:lstStyle/>
          <a:p>
            <a:pPr marL="228600" lvl="1" indent="0">
              <a:lnSpc>
                <a:spcPct val="150000"/>
              </a:lnSpc>
              <a:buNone/>
            </a:pPr>
            <a:endParaRPr lang="en-US" sz="2400" dirty="0"/>
          </a:p>
          <a:p>
            <a:pPr lvl="1">
              <a:lnSpc>
                <a:spcPct val="150000"/>
              </a:lnSpc>
            </a:pPr>
            <a:r>
              <a:rPr lang="en-US" sz="2400" dirty="0"/>
              <a:t>What are the formative incidents in their lives?</a:t>
            </a:r>
          </a:p>
          <a:p>
            <a:pPr lvl="1">
              <a:lnSpc>
                <a:spcPct val="150000"/>
              </a:lnSpc>
            </a:pPr>
            <a:r>
              <a:rPr lang="en-US" sz="2400" dirty="0"/>
              <a:t>What is their metaphor for life?</a:t>
            </a:r>
          </a:p>
          <a:p>
            <a:pPr lvl="1">
              <a:lnSpc>
                <a:spcPct val="150000"/>
              </a:lnSpc>
            </a:pPr>
            <a:r>
              <a:rPr lang="en-US" sz="2400" dirty="0"/>
              <a:t>What is the most unique thing about them?</a:t>
            </a:r>
          </a:p>
          <a:p>
            <a:pPr lvl="1">
              <a:lnSpc>
                <a:spcPct val="150000"/>
              </a:lnSpc>
            </a:pPr>
            <a:r>
              <a:rPr lang="en-US" sz="2400" dirty="0"/>
              <a:t>Who are the most important people in their lives?</a:t>
            </a:r>
          </a:p>
          <a:p>
            <a:pPr lvl="1">
              <a:lnSpc>
                <a:spcPct val="150000"/>
              </a:lnSpc>
            </a:pPr>
            <a:r>
              <a:rPr lang="en-US" sz="2400" dirty="0"/>
              <a:t>How do they decide if the information they are receiving is authoritative or true?</a:t>
            </a:r>
          </a:p>
          <a:p>
            <a:pPr lvl="1">
              <a:lnSpc>
                <a:spcPct val="150000"/>
              </a:lnSpc>
            </a:pPr>
            <a:r>
              <a:rPr lang="en-US" sz="2400" dirty="0"/>
              <a:t>What do they like and dislike the most about themselves?</a:t>
            </a:r>
          </a:p>
          <a:p>
            <a:pPr marL="228600" lvl="1" indent="0">
              <a:lnSpc>
                <a:spcPct val="150000"/>
              </a:lnSpc>
              <a:buNone/>
            </a:pPr>
            <a:endParaRPr lang="en-US" sz="2400" dirty="0"/>
          </a:p>
          <a:p>
            <a:pPr lvl="1">
              <a:lnSpc>
                <a:spcPct val="150000"/>
              </a:lnSpc>
              <a:buFontTx/>
              <a:buChar char="-"/>
            </a:pPr>
            <a:endParaRPr lang="en-US" sz="2400" dirty="0"/>
          </a:p>
          <a:p>
            <a:pPr lvl="1">
              <a:lnSpc>
                <a:spcPct val="150000"/>
              </a:lnSpc>
            </a:pPr>
            <a:endParaRPr lang="en-US" sz="2400" dirty="0"/>
          </a:p>
        </p:txBody>
      </p:sp>
      <p:sp>
        <p:nvSpPr>
          <p:cNvPr id="7" name="Title 1">
            <a:extLst>
              <a:ext uri="{FF2B5EF4-FFF2-40B4-BE49-F238E27FC236}">
                <a16:creationId xmlns:a16="http://schemas.microsoft.com/office/drawing/2014/main" id="{8CAED88B-F092-A76F-85A4-8BFB952F880D}"/>
              </a:ext>
            </a:extLst>
          </p:cNvPr>
          <p:cNvSpPr txBox="1">
            <a:spLocks/>
          </p:cNvSpPr>
          <p:nvPr/>
        </p:nvSpPr>
        <p:spPr bwMode="black">
          <a:xfrm>
            <a:off x="1003683" y="1398358"/>
            <a:ext cx="4418269" cy="4115069"/>
          </a:xfrm>
          <a:prstGeom prst="ellipse">
            <a:avLst/>
          </a:prstGeom>
          <a:solidFill>
            <a:schemeClr val="accent2">
              <a:lumMod val="75000"/>
            </a:schemeClr>
          </a:solidFill>
          <a:ln w="31750" cap="sq">
            <a:no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2300" dirty="0">
                <a:solidFill>
                  <a:srgbClr val="FFFFFF"/>
                </a:solidFill>
              </a:rPr>
              <a:t> understanding your student’s self-view </a:t>
            </a:r>
          </a:p>
        </p:txBody>
      </p:sp>
    </p:spTree>
    <p:extLst>
      <p:ext uri="{BB962C8B-B14F-4D97-AF65-F5344CB8AC3E}">
        <p14:creationId xmlns:p14="http://schemas.microsoft.com/office/powerpoint/2010/main" val="3488310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F6521B-29ED-4E73-B9D9-5EA5843D76E6}"/>
              </a:ext>
            </a:extLst>
          </p:cNvPr>
          <p:cNvSpPr>
            <a:spLocks noGrp="1"/>
          </p:cNvSpPr>
          <p:nvPr>
            <p:ph type="title"/>
          </p:nvPr>
        </p:nvSpPr>
        <p:spPr>
          <a:xfrm>
            <a:off x="962121" y="1443035"/>
            <a:ext cx="4216100" cy="4206651"/>
          </a:xfrm>
          <a:prstGeom prst="ellipse">
            <a:avLst/>
          </a:prstGeom>
          <a:solidFill>
            <a:schemeClr val="accent2">
              <a:lumMod val="75000"/>
            </a:schemeClr>
          </a:solidFill>
          <a:ln>
            <a:noFill/>
          </a:ln>
        </p:spPr>
        <p:txBody>
          <a:bodyPr>
            <a:normAutofit/>
          </a:bodyPr>
          <a:lstStyle/>
          <a:p>
            <a:r>
              <a:rPr lang="en-US" sz="1700" dirty="0">
                <a:solidFill>
                  <a:srgbClr val="FFFFFF"/>
                </a:solidFill>
              </a:rPr>
              <a:t> </a:t>
            </a:r>
            <a:r>
              <a:rPr lang="en-US" sz="2000" dirty="0">
                <a:solidFill>
                  <a:srgbClr val="FFFFFF"/>
                </a:solidFill>
              </a:rPr>
              <a:t>understanding your student’s spirit-view </a:t>
            </a:r>
            <a:endParaRPr lang="en-US" sz="1800" dirty="0">
              <a:solidFill>
                <a:srgbClr val="FFFFFF"/>
              </a:solidFill>
            </a:endParaRPr>
          </a:p>
        </p:txBody>
      </p:sp>
      <p:sp>
        <p:nvSpPr>
          <p:cNvPr id="3" name="Content Placeholder 2">
            <a:extLst>
              <a:ext uri="{FF2B5EF4-FFF2-40B4-BE49-F238E27FC236}">
                <a16:creationId xmlns:a16="http://schemas.microsoft.com/office/drawing/2014/main" id="{4E53B871-1ED8-36A5-76D0-4DCD82063E45}"/>
              </a:ext>
            </a:extLst>
          </p:cNvPr>
          <p:cNvSpPr>
            <a:spLocks noGrp="1"/>
          </p:cNvSpPr>
          <p:nvPr>
            <p:ph idx="1"/>
          </p:nvPr>
        </p:nvSpPr>
        <p:spPr>
          <a:xfrm>
            <a:off x="5591695" y="1402080"/>
            <a:ext cx="5320696" cy="4053840"/>
          </a:xfrm>
        </p:spPr>
        <p:txBody>
          <a:bodyPr anchor="ctr">
            <a:normAutofit fontScale="92500" lnSpcReduction="20000"/>
          </a:bodyPr>
          <a:lstStyle/>
          <a:p>
            <a:pPr marL="228600" lvl="1" indent="0">
              <a:lnSpc>
                <a:spcPct val="150000"/>
              </a:lnSpc>
              <a:buNone/>
            </a:pPr>
            <a:endParaRPr lang="en-US" sz="2400" dirty="0"/>
          </a:p>
          <a:p>
            <a:pPr lvl="1">
              <a:lnSpc>
                <a:spcPct val="150000"/>
              </a:lnSpc>
            </a:pPr>
            <a:r>
              <a:rPr lang="en-US" sz="2400" dirty="0"/>
              <a:t>What role has faith or religion played in their lives?</a:t>
            </a:r>
          </a:p>
          <a:p>
            <a:pPr lvl="1">
              <a:lnSpc>
                <a:spcPct val="150000"/>
              </a:lnSpc>
            </a:pPr>
            <a:r>
              <a:rPr lang="en-US" sz="2400" dirty="0"/>
              <a:t>Do they believe in God? Why or why not?</a:t>
            </a:r>
          </a:p>
          <a:p>
            <a:pPr lvl="1">
              <a:lnSpc>
                <a:spcPct val="150000"/>
              </a:lnSpc>
            </a:pPr>
            <a:r>
              <a:rPr lang="en-US" sz="2400" dirty="0"/>
              <a:t>Who are the most important people in their lives and what did they do to influence their current faith?</a:t>
            </a:r>
          </a:p>
          <a:p>
            <a:pPr lvl="1">
              <a:lnSpc>
                <a:spcPct val="150000"/>
              </a:lnSpc>
              <a:buFontTx/>
              <a:buChar char="-"/>
            </a:pPr>
            <a:endParaRPr lang="en-US" sz="2400" dirty="0"/>
          </a:p>
          <a:p>
            <a:pPr lvl="1">
              <a:lnSpc>
                <a:spcPct val="150000"/>
              </a:lnSpc>
            </a:pPr>
            <a:endParaRPr lang="en-US" sz="2400" dirty="0"/>
          </a:p>
        </p:txBody>
      </p:sp>
    </p:spTree>
    <p:extLst>
      <p:ext uri="{BB962C8B-B14F-4D97-AF65-F5344CB8AC3E}">
        <p14:creationId xmlns:p14="http://schemas.microsoft.com/office/powerpoint/2010/main" val="1941736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bjects at a table">
            <a:extLst>
              <a:ext uri="{FF2B5EF4-FFF2-40B4-BE49-F238E27FC236}">
                <a16:creationId xmlns:a16="http://schemas.microsoft.com/office/drawing/2014/main" id="{3B2D544B-E5E2-D40F-5F6F-35A7A704A4A4}"/>
              </a:ext>
            </a:extLst>
          </p:cNvPr>
          <p:cNvPicPr>
            <a:picLocks noChangeAspect="1"/>
          </p:cNvPicPr>
          <p:nvPr/>
        </p:nvPicPr>
        <p:blipFill rotWithShape="1">
          <a:blip r:embed="rId2"/>
          <a:srcRect t="43820"/>
          <a:stretch/>
        </p:blipFill>
        <p:spPr>
          <a:xfrm>
            <a:off x="20" y="10"/>
            <a:ext cx="12191980" cy="4571990"/>
          </a:xfrm>
          <a:prstGeom prst="rect">
            <a:avLst/>
          </a:prstGeom>
        </p:spPr>
      </p:pic>
      <p:sp>
        <p:nvSpPr>
          <p:cNvPr id="2" name="Title 1">
            <a:extLst>
              <a:ext uri="{FF2B5EF4-FFF2-40B4-BE49-F238E27FC236}">
                <a16:creationId xmlns:a16="http://schemas.microsoft.com/office/drawing/2014/main" id="{D2B907B7-F1BB-4618-BAA0-02A0CE80F411}"/>
              </a:ext>
            </a:extLst>
          </p:cNvPr>
          <p:cNvSpPr>
            <a:spLocks noGrp="1"/>
          </p:cNvSpPr>
          <p:nvPr>
            <p:ph type="ctrTitle"/>
          </p:nvPr>
        </p:nvSpPr>
        <p:spPr>
          <a:xfrm>
            <a:off x="1600200" y="3753529"/>
            <a:ext cx="8991600" cy="1645759"/>
          </a:xfrm>
        </p:spPr>
        <p:txBody>
          <a:bodyPr>
            <a:normAutofit fontScale="90000"/>
          </a:bodyPr>
          <a:lstStyle/>
          <a:p>
            <a:r>
              <a:rPr lang="en-US" sz="3200" dirty="0"/>
              <a:t>Part Iv</a:t>
            </a:r>
            <a:br>
              <a:rPr lang="en-US" sz="3200" dirty="0"/>
            </a:br>
            <a:r>
              <a:rPr lang="en-US" sz="3200" dirty="0"/>
              <a:t>rolling into the </a:t>
            </a:r>
            <a:br>
              <a:rPr lang="en-US" sz="3200" dirty="0"/>
            </a:br>
            <a:r>
              <a:rPr lang="en-US" sz="3200" dirty="0"/>
              <a:t>spiritual conversations</a:t>
            </a:r>
          </a:p>
        </p:txBody>
      </p:sp>
      <p:sp>
        <p:nvSpPr>
          <p:cNvPr id="3" name="Subtitle 2">
            <a:extLst>
              <a:ext uri="{FF2B5EF4-FFF2-40B4-BE49-F238E27FC236}">
                <a16:creationId xmlns:a16="http://schemas.microsoft.com/office/drawing/2014/main" id="{09D62581-5331-4093-B1BF-D6A2B8315532}"/>
              </a:ext>
            </a:extLst>
          </p:cNvPr>
          <p:cNvSpPr>
            <a:spLocks noGrp="1"/>
          </p:cNvSpPr>
          <p:nvPr>
            <p:ph type="subTitle" idx="1"/>
          </p:nvPr>
        </p:nvSpPr>
        <p:spPr>
          <a:xfrm>
            <a:off x="2695194" y="5704731"/>
            <a:ext cx="6801612" cy="513189"/>
          </a:xfrm>
        </p:spPr>
        <p:txBody>
          <a:bodyPr>
            <a:normAutofit/>
          </a:bodyPr>
          <a:lstStyle/>
          <a:p>
            <a:endParaRPr lang="en-US"/>
          </a:p>
        </p:txBody>
      </p:sp>
    </p:spTree>
    <p:extLst>
      <p:ext uri="{BB962C8B-B14F-4D97-AF65-F5344CB8AC3E}">
        <p14:creationId xmlns:p14="http://schemas.microsoft.com/office/powerpoint/2010/main" val="416454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24625"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1817"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49" y="1443035"/>
            <a:ext cx="3971932" cy="3971930"/>
          </a:xfrm>
          <a:prstGeom prst="ellipse">
            <a:avLst/>
          </a:prstGeom>
          <a:solidFill>
            <a:srgbClr val="FFFFFF"/>
          </a:solidFill>
          <a:ln w="317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709D4F-E919-A5AE-8600-C29A7E0F9A7E}"/>
              </a:ext>
            </a:extLst>
          </p:cNvPr>
          <p:cNvSpPr>
            <a:spLocks noGrp="1"/>
          </p:cNvSpPr>
          <p:nvPr>
            <p:ph type="title"/>
          </p:nvPr>
        </p:nvSpPr>
        <p:spPr>
          <a:xfrm>
            <a:off x="786799" y="1586484"/>
            <a:ext cx="3685032" cy="3685032"/>
          </a:xfrm>
          <a:prstGeom prst="ellipse">
            <a:avLst/>
          </a:prstGeom>
          <a:solidFill>
            <a:srgbClr val="000000"/>
          </a:solidFill>
          <a:ln>
            <a:noFill/>
          </a:ln>
        </p:spPr>
        <p:txBody>
          <a:bodyPr>
            <a:normAutofit fontScale="90000"/>
          </a:bodyPr>
          <a:lstStyle/>
          <a:p>
            <a:r>
              <a:rPr lang="en-US" sz="2300" dirty="0">
                <a:solidFill>
                  <a:srgbClr val="FFFFFF"/>
                </a:solidFill>
              </a:rPr>
              <a:t>When sharing the gospel, choose the approach most suitable to your student</a:t>
            </a:r>
          </a:p>
        </p:txBody>
      </p:sp>
      <p:sp>
        <p:nvSpPr>
          <p:cNvPr id="3" name="Content Placeholder 2">
            <a:extLst>
              <a:ext uri="{FF2B5EF4-FFF2-40B4-BE49-F238E27FC236}">
                <a16:creationId xmlns:a16="http://schemas.microsoft.com/office/drawing/2014/main" id="{9FAFEC97-1560-C69D-A8FF-5FA6AE116795}"/>
              </a:ext>
            </a:extLst>
          </p:cNvPr>
          <p:cNvSpPr>
            <a:spLocks noGrp="1"/>
          </p:cNvSpPr>
          <p:nvPr>
            <p:ph idx="1"/>
          </p:nvPr>
        </p:nvSpPr>
        <p:spPr>
          <a:xfrm>
            <a:off x="5159099" y="1283546"/>
            <a:ext cx="5715917" cy="3914063"/>
          </a:xfrm>
        </p:spPr>
        <p:txBody>
          <a:bodyPr anchor="ctr">
            <a:normAutofit/>
          </a:bodyPr>
          <a:lstStyle/>
          <a:p>
            <a:pPr marL="0" indent="0">
              <a:buNone/>
            </a:pPr>
            <a:r>
              <a:rPr lang="en-US" sz="2800" dirty="0">
                <a:solidFill>
                  <a:srgbClr val="404040"/>
                </a:solidFill>
              </a:rPr>
              <a:t>There are three approaches to sharing the Gospel:</a:t>
            </a:r>
          </a:p>
          <a:p>
            <a:pPr lvl="1"/>
            <a:r>
              <a:rPr lang="en-US" sz="2400" dirty="0">
                <a:solidFill>
                  <a:srgbClr val="404040"/>
                </a:solidFill>
              </a:rPr>
              <a:t>Guilt-Innocence (Western worldview)</a:t>
            </a:r>
          </a:p>
          <a:p>
            <a:pPr lvl="1"/>
            <a:r>
              <a:rPr lang="en-US" sz="2400" dirty="0">
                <a:solidFill>
                  <a:srgbClr val="404040"/>
                </a:solidFill>
              </a:rPr>
              <a:t>Honor-Shame (Eastern worldview)</a:t>
            </a:r>
          </a:p>
          <a:p>
            <a:pPr lvl="1"/>
            <a:r>
              <a:rPr lang="en-US" sz="2400" dirty="0">
                <a:solidFill>
                  <a:srgbClr val="404040"/>
                </a:solidFill>
              </a:rPr>
              <a:t>Fear-Power (Tribal worldview)</a:t>
            </a:r>
          </a:p>
          <a:p>
            <a:pPr marL="228600" lvl="1" indent="0">
              <a:buNone/>
            </a:pPr>
            <a:r>
              <a:rPr lang="en-US" sz="2400" dirty="0">
                <a:solidFill>
                  <a:srgbClr val="404040"/>
                </a:solidFill>
              </a:rPr>
              <a:t>Which of the three approaches would you use based on what you have been able to learn about your student?</a:t>
            </a:r>
          </a:p>
        </p:txBody>
      </p:sp>
    </p:spTree>
    <p:extLst>
      <p:ext uri="{BB962C8B-B14F-4D97-AF65-F5344CB8AC3E}">
        <p14:creationId xmlns:p14="http://schemas.microsoft.com/office/powerpoint/2010/main" val="652079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9AFE-19CB-B364-C01B-C0AAEDAC4078}"/>
              </a:ext>
            </a:extLst>
          </p:cNvPr>
          <p:cNvSpPr>
            <a:spLocks noGrp="1"/>
          </p:cNvSpPr>
          <p:nvPr>
            <p:ph type="title"/>
          </p:nvPr>
        </p:nvSpPr>
        <p:spPr/>
        <p:txBody>
          <a:bodyPr>
            <a:normAutofit fontScale="90000"/>
          </a:bodyPr>
          <a:lstStyle/>
          <a:p>
            <a:r>
              <a:rPr lang="en-US" dirty="0"/>
              <a:t>Look for the first opportunity to bring the bible into the conversation</a:t>
            </a:r>
          </a:p>
        </p:txBody>
      </p:sp>
      <p:sp>
        <p:nvSpPr>
          <p:cNvPr id="3" name="Content Placeholder 2">
            <a:extLst>
              <a:ext uri="{FF2B5EF4-FFF2-40B4-BE49-F238E27FC236}">
                <a16:creationId xmlns:a16="http://schemas.microsoft.com/office/drawing/2014/main" id="{B888084E-0CD8-C6CF-0283-16B42D0C99A0}"/>
              </a:ext>
            </a:extLst>
          </p:cNvPr>
          <p:cNvSpPr>
            <a:spLocks noGrp="1"/>
          </p:cNvSpPr>
          <p:nvPr>
            <p:ph idx="1"/>
          </p:nvPr>
        </p:nvSpPr>
        <p:spPr>
          <a:xfrm>
            <a:off x="2231136" y="2638044"/>
            <a:ext cx="7729728" cy="3865850"/>
          </a:xfrm>
        </p:spPr>
        <p:txBody>
          <a:bodyPr>
            <a:normAutofit fontScale="92500"/>
          </a:bodyPr>
          <a:lstStyle/>
          <a:p>
            <a:pPr>
              <a:lnSpc>
                <a:spcPct val="150000"/>
              </a:lnSpc>
            </a:pPr>
            <a:r>
              <a:rPr lang="en-US" sz="2400" dirty="0"/>
              <a:t>Remember that it may not be their source of authority at this time.</a:t>
            </a:r>
          </a:p>
          <a:p>
            <a:pPr>
              <a:lnSpc>
                <a:spcPct val="150000"/>
              </a:lnSpc>
            </a:pPr>
            <a:r>
              <a:rPr lang="en-US" sz="2400" dirty="0"/>
              <a:t>When they see that the Bible is </a:t>
            </a:r>
            <a:r>
              <a:rPr lang="en-US" sz="2400" b="1" i="1" dirty="0"/>
              <a:t>the</a:t>
            </a:r>
            <a:r>
              <a:rPr lang="en-US" sz="2400" dirty="0"/>
              <a:t> source of authority for your life,  they will start to pay attention to it. </a:t>
            </a:r>
          </a:p>
          <a:p>
            <a:pPr>
              <a:lnSpc>
                <a:spcPct val="150000"/>
              </a:lnSpc>
            </a:pPr>
            <a:r>
              <a:rPr lang="en-US" sz="2400" dirty="0"/>
              <a:t>Consider the dynamic of attention one pays to national leaders of one’s own country versus a country one might visit?</a:t>
            </a:r>
          </a:p>
        </p:txBody>
      </p:sp>
    </p:spTree>
    <p:extLst>
      <p:ext uri="{BB962C8B-B14F-4D97-AF65-F5344CB8AC3E}">
        <p14:creationId xmlns:p14="http://schemas.microsoft.com/office/powerpoint/2010/main" val="3903455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EBAE39-5D99-8B38-AB0D-3BBBCFE539F5}"/>
              </a:ext>
            </a:extLst>
          </p:cNvPr>
          <p:cNvSpPr>
            <a:spLocks noGrp="1"/>
          </p:cNvSpPr>
          <p:nvPr>
            <p:ph idx="1"/>
          </p:nvPr>
        </p:nvSpPr>
        <p:spPr>
          <a:xfrm>
            <a:off x="2231136" y="2789803"/>
            <a:ext cx="7729728" cy="3904271"/>
          </a:xfrm>
        </p:spPr>
        <p:txBody>
          <a:bodyPr>
            <a:normAutofit/>
          </a:bodyPr>
          <a:lstStyle/>
          <a:p>
            <a:pPr>
              <a:lnSpc>
                <a:spcPct val="150000"/>
              </a:lnSpc>
            </a:pPr>
            <a:r>
              <a:rPr lang="en-US" sz="2400" dirty="0"/>
              <a:t>How can your students see that the Bible is the source of authority in your life?</a:t>
            </a:r>
          </a:p>
          <a:p>
            <a:pPr>
              <a:lnSpc>
                <a:spcPct val="150000"/>
              </a:lnSpc>
            </a:pPr>
            <a:r>
              <a:rPr lang="en-US" sz="2400" dirty="0"/>
              <a:t>If they have spiritual questions, use what you have learned about your students to direct them to relevant scripture or one of the 10 stories of hope.</a:t>
            </a:r>
          </a:p>
          <a:p>
            <a:pPr lvl="2">
              <a:lnSpc>
                <a:spcPct val="150000"/>
              </a:lnSpc>
            </a:pPr>
            <a:r>
              <a:rPr lang="en-US" sz="2400" dirty="0"/>
              <a:t>Ask them how it speaks to them</a:t>
            </a:r>
          </a:p>
          <a:p>
            <a:pPr marL="0" indent="0">
              <a:buNone/>
            </a:pPr>
            <a:endParaRPr lang="en-US" sz="2400" dirty="0"/>
          </a:p>
        </p:txBody>
      </p:sp>
      <p:sp>
        <p:nvSpPr>
          <p:cNvPr id="4" name="TextBox 3">
            <a:extLst>
              <a:ext uri="{FF2B5EF4-FFF2-40B4-BE49-F238E27FC236}">
                <a16:creationId xmlns:a16="http://schemas.microsoft.com/office/drawing/2014/main" id="{F71B675E-F97F-79ED-316F-FD0B4B92F679}"/>
              </a:ext>
            </a:extLst>
          </p:cNvPr>
          <p:cNvSpPr txBox="1"/>
          <p:nvPr/>
        </p:nvSpPr>
        <p:spPr>
          <a:xfrm>
            <a:off x="8975934" y="2334059"/>
            <a:ext cx="1494149" cy="369332"/>
          </a:xfrm>
          <a:prstGeom prst="rect">
            <a:avLst/>
          </a:prstGeom>
          <a:noFill/>
        </p:spPr>
        <p:txBody>
          <a:bodyPr wrap="square" rtlCol="0">
            <a:spAutoFit/>
          </a:bodyPr>
          <a:lstStyle/>
          <a:p>
            <a:r>
              <a:rPr lang="en-US" dirty="0"/>
              <a:t>…continued</a:t>
            </a:r>
          </a:p>
        </p:txBody>
      </p:sp>
      <p:sp>
        <p:nvSpPr>
          <p:cNvPr id="5" name="Title 1">
            <a:extLst>
              <a:ext uri="{FF2B5EF4-FFF2-40B4-BE49-F238E27FC236}">
                <a16:creationId xmlns:a16="http://schemas.microsoft.com/office/drawing/2014/main" id="{E1329B04-8DAC-C1F9-F56A-E174E4E68C45}"/>
              </a:ext>
            </a:extLst>
          </p:cNvPr>
          <p:cNvSpPr>
            <a:spLocks noGrp="1"/>
          </p:cNvSpPr>
          <p:nvPr>
            <p:ph type="title"/>
          </p:nvPr>
        </p:nvSpPr>
        <p:spPr>
          <a:xfrm>
            <a:off x="2231136" y="964692"/>
            <a:ext cx="7729728" cy="1188720"/>
          </a:xfrm>
        </p:spPr>
        <p:txBody>
          <a:bodyPr>
            <a:normAutofit fontScale="90000"/>
          </a:bodyPr>
          <a:lstStyle/>
          <a:p>
            <a:r>
              <a:rPr lang="en-US" dirty="0"/>
              <a:t>Look for the first opportunity to bring the bible into the conversation</a:t>
            </a:r>
          </a:p>
        </p:txBody>
      </p:sp>
    </p:spTree>
    <p:extLst>
      <p:ext uri="{BB962C8B-B14F-4D97-AF65-F5344CB8AC3E}">
        <p14:creationId xmlns:p14="http://schemas.microsoft.com/office/powerpoint/2010/main" val="4053165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5" name="Picture 4" descr="Objects at a table">
            <a:extLst>
              <a:ext uri="{FF2B5EF4-FFF2-40B4-BE49-F238E27FC236}">
                <a16:creationId xmlns:a16="http://schemas.microsoft.com/office/drawing/2014/main" id="{3B2D544B-E5E2-D40F-5F6F-35A7A704A4A4}"/>
              </a:ext>
            </a:extLst>
          </p:cNvPr>
          <p:cNvPicPr>
            <a:picLocks noChangeAspect="1"/>
          </p:cNvPicPr>
          <p:nvPr/>
        </p:nvPicPr>
        <p:blipFill rotWithShape="1">
          <a:blip r:embed="rId2"/>
          <a:srcRect t="47865"/>
          <a:stretch/>
        </p:blipFill>
        <p:spPr>
          <a:xfrm>
            <a:off x="20" y="10"/>
            <a:ext cx="12191980" cy="4242806"/>
          </a:xfrm>
          <a:prstGeom prst="rect">
            <a:avLst/>
          </a:prstGeom>
        </p:spPr>
      </p:pic>
      <p:sp>
        <p:nvSpPr>
          <p:cNvPr id="2" name="Title 1">
            <a:extLst>
              <a:ext uri="{FF2B5EF4-FFF2-40B4-BE49-F238E27FC236}">
                <a16:creationId xmlns:a16="http://schemas.microsoft.com/office/drawing/2014/main" id="{D2B907B7-F1BB-4618-BAA0-02A0CE80F411}"/>
              </a:ext>
            </a:extLst>
          </p:cNvPr>
          <p:cNvSpPr>
            <a:spLocks noGrp="1"/>
          </p:cNvSpPr>
          <p:nvPr>
            <p:ph type="ctrTitle"/>
          </p:nvPr>
        </p:nvSpPr>
        <p:spPr>
          <a:xfrm>
            <a:off x="1600200" y="3419936"/>
            <a:ext cx="8991600" cy="1645759"/>
          </a:xfrm>
        </p:spPr>
        <p:txBody>
          <a:bodyPr>
            <a:normAutofit/>
          </a:bodyPr>
          <a:lstStyle/>
          <a:p>
            <a:r>
              <a:rPr lang="en-US"/>
              <a:t>Part I</a:t>
            </a:r>
            <a:br>
              <a:rPr lang="en-US"/>
            </a:br>
            <a:r>
              <a:rPr lang="en-US"/>
              <a:t>Reading the seasons</a:t>
            </a:r>
          </a:p>
        </p:txBody>
      </p:sp>
    </p:spTree>
    <p:extLst>
      <p:ext uri="{BB962C8B-B14F-4D97-AF65-F5344CB8AC3E}">
        <p14:creationId xmlns:p14="http://schemas.microsoft.com/office/powerpoint/2010/main" val="211084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24625"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1817"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49" y="1443035"/>
            <a:ext cx="3971932" cy="3971930"/>
          </a:xfrm>
          <a:prstGeom prst="ellipse">
            <a:avLst/>
          </a:prstGeom>
          <a:solidFill>
            <a:srgbClr val="FFFFFF"/>
          </a:solidFill>
          <a:ln w="317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1C42CB-5A30-B3AF-05F8-F5D2470DDC8F}"/>
              </a:ext>
            </a:extLst>
          </p:cNvPr>
          <p:cNvSpPr>
            <a:spLocks noGrp="1"/>
          </p:cNvSpPr>
          <p:nvPr>
            <p:ph type="title"/>
          </p:nvPr>
        </p:nvSpPr>
        <p:spPr>
          <a:xfrm>
            <a:off x="786799" y="1586484"/>
            <a:ext cx="3685032" cy="3685032"/>
          </a:xfrm>
          <a:prstGeom prst="ellipse">
            <a:avLst/>
          </a:prstGeom>
          <a:solidFill>
            <a:srgbClr val="000000"/>
          </a:solidFill>
          <a:ln>
            <a:noFill/>
          </a:ln>
        </p:spPr>
        <p:txBody>
          <a:bodyPr>
            <a:normAutofit/>
          </a:bodyPr>
          <a:lstStyle/>
          <a:p>
            <a:r>
              <a:rPr lang="en-US" sz="3000">
                <a:solidFill>
                  <a:srgbClr val="FFFFFF"/>
                </a:solidFill>
              </a:rPr>
              <a:t>5 states of spiritual interest</a:t>
            </a:r>
          </a:p>
        </p:txBody>
      </p:sp>
      <p:sp>
        <p:nvSpPr>
          <p:cNvPr id="3" name="Content Placeholder 2">
            <a:extLst>
              <a:ext uri="{FF2B5EF4-FFF2-40B4-BE49-F238E27FC236}">
                <a16:creationId xmlns:a16="http://schemas.microsoft.com/office/drawing/2014/main" id="{B010DE12-91AF-9B44-C17D-CC39229A387A}"/>
              </a:ext>
            </a:extLst>
          </p:cNvPr>
          <p:cNvSpPr>
            <a:spLocks noGrp="1"/>
          </p:cNvSpPr>
          <p:nvPr>
            <p:ph idx="1"/>
          </p:nvPr>
        </p:nvSpPr>
        <p:spPr>
          <a:xfrm>
            <a:off x="5159099" y="825096"/>
            <a:ext cx="5879015" cy="4706128"/>
          </a:xfrm>
        </p:spPr>
        <p:txBody>
          <a:bodyPr anchor="ctr">
            <a:normAutofit/>
          </a:bodyPr>
          <a:lstStyle/>
          <a:p>
            <a:pPr marL="0" indent="0">
              <a:buNone/>
            </a:pPr>
            <a:r>
              <a:rPr lang="en-US" dirty="0">
                <a:solidFill>
                  <a:srgbClr val="404040"/>
                </a:solidFill>
              </a:rPr>
              <a:t>1.  I don’t have interest in spiritual things, I just want to graduate and get a good job.</a:t>
            </a:r>
          </a:p>
          <a:p>
            <a:pPr marL="0" indent="0">
              <a:buNone/>
            </a:pPr>
            <a:r>
              <a:rPr lang="en-US" dirty="0">
                <a:solidFill>
                  <a:srgbClr val="404040"/>
                </a:solidFill>
              </a:rPr>
              <a:t>2.  My family is very particular about the rituals, and I do them to keep my parents happy.</a:t>
            </a:r>
          </a:p>
          <a:p>
            <a:pPr marL="0" indent="0">
              <a:buNone/>
            </a:pPr>
            <a:r>
              <a:rPr lang="en-US" dirty="0">
                <a:solidFill>
                  <a:srgbClr val="404040"/>
                </a:solidFill>
              </a:rPr>
              <a:t>3.  All religions teach us to do good things, no religion tells us to do anything bad.</a:t>
            </a:r>
          </a:p>
          <a:p>
            <a:pPr marL="0" indent="0">
              <a:buNone/>
            </a:pPr>
            <a:r>
              <a:rPr lang="en-US" dirty="0">
                <a:solidFill>
                  <a:srgbClr val="404040"/>
                </a:solidFill>
              </a:rPr>
              <a:t>4.  I have questions about what I have been taught about God. Some of it does not make sense to me, and I am not sure my family really believes what they say they believe.</a:t>
            </a:r>
          </a:p>
          <a:p>
            <a:pPr marL="0" indent="0">
              <a:buNone/>
            </a:pPr>
            <a:r>
              <a:rPr lang="en-US" dirty="0">
                <a:solidFill>
                  <a:srgbClr val="404040"/>
                </a:solidFill>
              </a:rPr>
              <a:t>5.  I do sense the presence of God and God speaking to me, but I want to know God more.</a:t>
            </a:r>
          </a:p>
        </p:txBody>
      </p:sp>
    </p:spTree>
    <p:extLst>
      <p:ext uri="{BB962C8B-B14F-4D97-AF65-F5344CB8AC3E}">
        <p14:creationId xmlns:p14="http://schemas.microsoft.com/office/powerpoint/2010/main" val="4291693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B9F8D-D151-595D-C26A-C1910C655E29}"/>
              </a:ext>
            </a:extLst>
          </p:cNvPr>
          <p:cNvSpPr>
            <a:spLocks noGrp="1"/>
          </p:cNvSpPr>
          <p:nvPr>
            <p:ph type="title"/>
          </p:nvPr>
        </p:nvSpPr>
        <p:spPr/>
        <p:txBody>
          <a:bodyPr/>
          <a:lstStyle/>
          <a:p>
            <a:r>
              <a:rPr lang="en-US" dirty="0"/>
              <a:t>What to do in each case? </a:t>
            </a:r>
          </a:p>
        </p:txBody>
      </p:sp>
      <p:sp>
        <p:nvSpPr>
          <p:cNvPr id="3" name="Content Placeholder 2">
            <a:extLst>
              <a:ext uri="{FF2B5EF4-FFF2-40B4-BE49-F238E27FC236}">
                <a16:creationId xmlns:a16="http://schemas.microsoft.com/office/drawing/2014/main" id="{4AAC7A54-44A7-FD99-C25A-A2A0FC297C9F}"/>
              </a:ext>
            </a:extLst>
          </p:cNvPr>
          <p:cNvSpPr>
            <a:spLocks noGrp="1"/>
          </p:cNvSpPr>
          <p:nvPr>
            <p:ph idx="1"/>
          </p:nvPr>
        </p:nvSpPr>
        <p:spPr>
          <a:xfrm>
            <a:off x="2231136" y="2638044"/>
            <a:ext cx="7729728" cy="3928603"/>
          </a:xfrm>
        </p:spPr>
        <p:txBody>
          <a:bodyPr>
            <a:normAutofit/>
          </a:bodyPr>
          <a:lstStyle/>
          <a:p>
            <a:pPr>
              <a:lnSpc>
                <a:spcPct val="150000"/>
              </a:lnSpc>
            </a:pPr>
            <a:r>
              <a:rPr lang="en-US" sz="2400" dirty="0"/>
              <a:t>Don’t assume you know in which of these five states your students are in. Pray and ask God to show you.</a:t>
            </a:r>
          </a:p>
          <a:p>
            <a:pPr>
              <a:lnSpc>
                <a:spcPct val="150000"/>
              </a:lnSpc>
            </a:pPr>
            <a:r>
              <a:rPr lang="en-US" sz="2400" dirty="0"/>
              <a:t>Test spiritual interest by talking about spiritual things. </a:t>
            </a:r>
          </a:p>
          <a:p>
            <a:pPr>
              <a:lnSpc>
                <a:spcPct val="150000"/>
              </a:lnSpc>
            </a:pPr>
            <a:r>
              <a:rPr lang="en-US" sz="2400" dirty="0"/>
              <a:t>Invite your students to discover God’s truth through the Bible.</a:t>
            </a:r>
          </a:p>
        </p:txBody>
      </p:sp>
    </p:spTree>
    <p:extLst>
      <p:ext uri="{BB962C8B-B14F-4D97-AF65-F5344CB8AC3E}">
        <p14:creationId xmlns:p14="http://schemas.microsoft.com/office/powerpoint/2010/main" val="28299411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991A2F-06AE-F13E-1C93-2E10CAB7992B}"/>
              </a:ext>
            </a:extLst>
          </p:cNvPr>
          <p:cNvSpPr>
            <a:spLocks noGrp="1"/>
          </p:cNvSpPr>
          <p:nvPr>
            <p:ph idx="1"/>
          </p:nvPr>
        </p:nvSpPr>
        <p:spPr>
          <a:xfrm>
            <a:off x="2231136" y="2636122"/>
            <a:ext cx="7729728" cy="4437671"/>
          </a:xfrm>
        </p:spPr>
        <p:txBody>
          <a:bodyPr>
            <a:normAutofit/>
          </a:bodyPr>
          <a:lstStyle/>
          <a:p>
            <a:pPr>
              <a:lnSpc>
                <a:spcPct val="150000"/>
              </a:lnSpc>
            </a:pPr>
            <a:r>
              <a:rPr lang="en-US" sz="2400" dirty="0"/>
              <a:t>If students are not ready or interested feel free to step back from them to free up your time to look for others who have spiritual interest.</a:t>
            </a:r>
          </a:p>
          <a:p>
            <a:pPr>
              <a:lnSpc>
                <a:spcPct val="150000"/>
              </a:lnSpc>
            </a:pPr>
            <a:r>
              <a:rPr lang="en-US" sz="2400" dirty="0"/>
              <a:t>Spending a lot of time with students with no spiritual interest may need Biblical redirection.</a:t>
            </a:r>
          </a:p>
          <a:p>
            <a:pPr>
              <a:lnSpc>
                <a:spcPct val="150000"/>
              </a:lnSpc>
            </a:pPr>
            <a:r>
              <a:rPr lang="en-US" sz="2400" dirty="0"/>
              <a:t>When Christ said the “harvest is plentiful,” what does that say to you?</a:t>
            </a:r>
          </a:p>
        </p:txBody>
      </p:sp>
      <p:sp>
        <p:nvSpPr>
          <p:cNvPr id="4" name="TextBox 3">
            <a:extLst>
              <a:ext uri="{FF2B5EF4-FFF2-40B4-BE49-F238E27FC236}">
                <a16:creationId xmlns:a16="http://schemas.microsoft.com/office/drawing/2014/main" id="{93E5F326-1626-D274-BCED-CEF3FFB20036}"/>
              </a:ext>
            </a:extLst>
          </p:cNvPr>
          <p:cNvSpPr txBox="1"/>
          <p:nvPr/>
        </p:nvSpPr>
        <p:spPr>
          <a:xfrm>
            <a:off x="9011793" y="2266790"/>
            <a:ext cx="1494149" cy="369332"/>
          </a:xfrm>
          <a:prstGeom prst="rect">
            <a:avLst/>
          </a:prstGeom>
          <a:noFill/>
        </p:spPr>
        <p:txBody>
          <a:bodyPr wrap="square" rtlCol="0">
            <a:spAutoFit/>
          </a:bodyPr>
          <a:lstStyle/>
          <a:p>
            <a:r>
              <a:rPr lang="en-US" dirty="0"/>
              <a:t>…continued</a:t>
            </a:r>
          </a:p>
        </p:txBody>
      </p:sp>
      <p:sp>
        <p:nvSpPr>
          <p:cNvPr id="5" name="Title 1">
            <a:extLst>
              <a:ext uri="{FF2B5EF4-FFF2-40B4-BE49-F238E27FC236}">
                <a16:creationId xmlns:a16="http://schemas.microsoft.com/office/drawing/2014/main" id="{25DAB048-51FA-A1CD-36B6-C6409F50AE7B}"/>
              </a:ext>
            </a:extLst>
          </p:cNvPr>
          <p:cNvSpPr>
            <a:spLocks noGrp="1"/>
          </p:cNvSpPr>
          <p:nvPr>
            <p:ph type="title"/>
          </p:nvPr>
        </p:nvSpPr>
        <p:spPr>
          <a:xfrm>
            <a:off x="2231136" y="964692"/>
            <a:ext cx="7729728" cy="1188720"/>
          </a:xfrm>
        </p:spPr>
        <p:txBody>
          <a:bodyPr/>
          <a:lstStyle/>
          <a:p>
            <a:r>
              <a:rPr lang="en-US" dirty="0"/>
              <a:t>What to do in each case? </a:t>
            </a:r>
          </a:p>
        </p:txBody>
      </p:sp>
    </p:spTree>
    <p:extLst>
      <p:ext uri="{BB962C8B-B14F-4D97-AF65-F5344CB8AC3E}">
        <p14:creationId xmlns:p14="http://schemas.microsoft.com/office/powerpoint/2010/main" val="897611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24625"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1817"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49" y="1443035"/>
            <a:ext cx="3971932" cy="3971930"/>
          </a:xfrm>
          <a:prstGeom prst="ellipse">
            <a:avLst/>
          </a:prstGeom>
          <a:solidFill>
            <a:srgbClr val="FFFFFF"/>
          </a:solidFill>
          <a:ln w="317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F920B7-C33A-5194-2115-60BA30D1A4FB}"/>
              </a:ext>
            </a:extLst>
          </p:cNvPr>
          <p:cNvSpPr>
            <a:spLocks noGrp="1"/>
          </p:cNvSpPr>
          <p:nvPr>
            <p:ph type="title"/>
          </p:nvPr>
        </p:nvSpPr>
        <p:spPr>
          <a:xfrm>
            <a:off x="786799" y="1586484"/>
            <a:ext cx="3685032" cy="3685032"/>
          </a:xfrm>
          <a:prstGeom prst="ellipse">
            <a:avLst/>
          </a:prstGeom>
          <a:solidFill>
            <a:srgbClr val="000000"/>
          </a:solidFill>
          <a:ln>
            <a:noFill/>
          </a:ln>
        </p:spPr>
        <p:txBody>
          <a:bodyPr>
            <a:normAutofit/>
          </a:bodyPr>
          <a:lstStyle/>
          <a:p>
            <a:r>
              <a:rPr lang="en-US" sz="3000">
                <a:solidFill>
                  <a:srgbClr val="FFFFFF"/>
                </a:solidFill>
              </a:rPr>
              <a:t>But the workers are few</a:t>
            </a:r>
          </a:p>
        </p:txBody>
      </p:sp>
      <p:sp>
        <p:nvSpPr>
          <p:cNvPr id="3" name="Content Placeholder 2">
            <a:extLst>
              <a:ext uri="{FF2B5EF4-FFF2-40B4-BE49-F238E27FC236}">
                <a16:creationId xmlns:a16="http://schemas.microsoft.com/office/drawing/2014/main" id="{DADA6C29-5B8D-75CD-58C0-8D9165D145AD}"/>
              </a:ext>
            </a:extLst>
          </p:cNvPr>
          <p:cNvSpPr>
            <a:spLocks noGrp="1"/>
          </p:cNvSpPr>
          <p:nvPr>
            <p:ph idx="1"/>
          </p:nvPr>
        </p:nvSpPr>
        <p:spPr>
          <a:xfrm>
            <a:off x="5159099" y="1283546"/>
            <a:ext cx="5715917" cy="3914063"/>
          </a:xfrm>
        </p:spPr>
        <p:txBody>
          <a:bodyPr anchor="ctr">
            <a:normAutofit/>
          </a:bodyPr>
          <a:lstStyle/>
          <a:p>
            <a:pPr>
              <a:lnSpc>
                <a:spcPct val="150000"/>
              </a:lnSpc>
            </a:pPr>
            <a:r>
              <a:rPr lang="en-US" sz="2400" dirty="0">
                <a:solidFill>
                  <a:srgbClr val="404040"/>
                </a:solidFill>
              </a:rPr>
              <a:t>Consider Matthew 10 and Luke 10</a:t>
            </a:r>
          </a:p>
          <a:p>
            <a:pPr>
              <a:lnSpc>
                <a:spcPct val="150000"/>
              </a:lnSpc>
            </a:pPr>
            <a:r>
              <a:rPr lang="en-US" sz="2400" dirty="0">
                <a:solidFill>
                  <a:srgbClr val="404040"/>
                </a:solidFill>
              </a:rPr>
              <a:t>What does a worker look like in these passages?</a:t>
            </a:r>
          </a:p>
          <a:p>
            <a:pPr>
              <a:lnSpc>
                <a:spcPct val="150000"/>
              </a:lnSpc>
            </a:pPr>
            <a:r>
              <a:rPr lang="en-US" sz="2400" dirty="0">
                <a:solidFill>
                  <a:srgbClr val="404040"/>
                </a:solidFill>
              </a:rPr>
              <a:t>How do you feel your job description compares to the job description of a worker in Matthew 10/Luke 10?</a:t>
            </a:r>
          </a:p>
        </p:txBody>
      </p:sp>
    </p:spTree>
    <p:extLst>
      <p:ext uri="{BB962C8B-B14F-4D97-AF65-F5344CB8AC3E}">
        <p14:creationId xmlns:p14="http://schemas.microsoft.com/office/powerpoint/2010/main" val="26144588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0DA69-EED2-8059-FBA9-CFC2164EE6CA}"/>
              </a:ext>
            </a:extLst>
          </p:cNvPr>
          <p:cNvSpPr>
            <a:spLocks noGrp="1"/>
          </p:cNvSpPr>
          <p:nvPr>
            <p:ph type="title"/>
          </p:nvPr>
        </p:nvSpPr>
        <p:spPr/>
        <p:txBody>
          <a:bodyPr/>
          <a:lstStyle/>
          <a:p>
            <a:r>
              <a:rPr lang="en-US" dirty="0"/>
              <a:t>For students with </a:t>
            </a:r>
            <a:br>
              <a:rPr lang="en-US" dirty="0"/>
            </a:br>
            <a:r>
              <a:rPr lang="en-US" dirty="0"/>
              <a:t>spiritual interest</a:t>
            </a:r>
          </a:p>
        </p:txBody>
      </p:sp>
      <p:sp>
        <p:nvSpPr>
          <p:cNvPr id="3" name="Content Placeholder 2">
            <a:extLst>
              <a:ext uri="{FF2B5EF4-FFF2-40B4-BE49-F238E27FC236}">
                <a16:creationId xmlns:a16="http://schemas.microsoft.com/office/drawing/2014/main" id="{47D68A28-2613-E079-9268-43B337961F2D}"/>
              </a:ext>
            </a:extLst>
          </p:cNvPr>
          <p:cNvSpPr>
            <a:spLocks noGrp="1"/>
          </p:cNvSpPr>
          <p:nvPr>
            <p:ph idx="1"/>
          </p:nvPr>
        </p:nvSpPr>
        <p:spPr>
          <a:xfrm>
            <a:off x="2231136" y="2638044"/>
            <a:ext cx="7729728" cy="3870332"/>
          </a:xfrm>
        </p:spPr>
        <p:txBody>
          <a:bodyPr>
            <a:normAutofit/>
          </a:bodyPr>
          <a:lstStyle/>
          <a:p>
            <a:pPr>
              <a:lnSpc>
                <a:spcPct val="150000"/>
              </a:lnSpc>
            </a:pPr>
            <a:r>
              <a:rPr lang="en-US" sz="2400" dirty="0"/>
              <a:t>Keep their whole “oikos” (household) in your prayer life.</a:t>
            </a:r>
          </a:p>
          <a:p>
            <a:pPr>
              <a:lnSpc>
                <a:spcPct val="150000"/>
              </a:lnSpc>
            </a:pPr>
            <a:r>
              <a:rPr lang="en-US" sz="2400" dirty="0"/>
              <a:t>Hindu students are very family-oriented so discover all the important family connections in their life.</a:t>
            </a:r>
          </a:p>
          <a:p>
            <a:pPr>
              <a:lnSpc>
                <a:spcPct val="150000"/>
              </a:lnSpc>
            </a:pPr>
            <a:r>
              <a:rPr lang="en-US" sz="2400" dirty="0"/>
              <a:t>Seek for opportunities to pray for this extended group.</a:t>
            </a:r>
          </a:p>
          <a:p>
            <a:pPr>
              <a:lnSpc>
                <a:spcPct val="150000"/>
              </a:lnSpc>
            </a:pPr>
            <a:r>
              <a:rPr lang="en-US" sz="2400" dirty="0"/>
              <a:t>Seek opportunities to connect directly with individuals in this group, if possible.</a:t>
            </a:r>
          </a:p>
        </p:txBody>
      </p:sp>
    </p:spTree>
    <p:extLst>
      <p:ext uri="{BB962C8B-B14F-4D97-AF65-F5344CB8AC3E}">
        <p14:creationId xmlns:p14="http://schemas.microsoft.com/office/powerpoint/2010/main" val="7873500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B35CFF-5B66-26DB-0756-90EA31ED472E}"/>
              </a:ext>
            </a:extLst>
          </p:cNvPr>
          <p:cNvSpPr>
            <a:spLocks noGrp="1"/>
          </p:cNvSpPr>
          <p:nvPr>
            <p:ph idx="1"/>
          </p:nvPr>
        </p:nvSpPr>
        <p:spPr>
          <a:xfrm>
            <a:off x="2231136" y="2575205"/>
            <a:ext cx="7729728" cy="3843438"/>
          </a:xfrm>
        </p:spPr>
        <p:txBody>
          <a:bodyPr>
            <a:normAutofit fontScale="92500"/>
          </a:bodyPr>
          <a:lstStyle/>
          <a:p>
            <a:pPr>
              <a:lnSpc>
                <a:spcPct val="150000"/>
              </a:lnSpc>
            </a:pPr>
            <a:r>
              <a:rPr lang="en-US" sz="2400" dirty="0"/>
              <a:t>Encourage them to discuss the spiritual insights from M28 (Discovery Bible Studies) with this group.</a:t>
            </a:r>
          </a:p>
          <a:p>
            <a:pPr>
              <a:lnSpc>
                <a:spcPct val="150000"/>
              </a:lnSpc>
            </a:pPr>
            <a:r>
              <a:rPr lang="en-US" sz="2400" dirty="0"/>
              <a:t>If you sense resistance to engaging their oikos in spiritual conversations, question the spiritual interest of your student.</a:t>
            </a:r>
          </a:p>
          <a:p>
            <a:pPr>
              <a:lnSpc>
                <a:spcPct val="150000"/>
              </a:lnSpc>
            </a:pPr>
            <a:r>
              <a:rPr lang="en-US" sz="2400" dirty="0"/>
              <a:t>Encourage them not to be passive-aggressive about spiritual things with their family.</a:t>
            </a:r>
          </a:p>
          <a:p>
            <a:pPr>
              <a:lnSpc>
                <a:spcPct val="150000"/>
              </a:lnSpc>
            </a:pPr>
            <a:endParaRPr lang="en-US" sz="2400" dirty="0"/>
          </a:p>
        </p:txBody>
      </p:sp>
      <p:sp>
        <p:nvSpPr>
          <p:cNvPr id="2" name="TextBox 1">
            <a:extLst>
              <a:ext uri="{FF2B5EF4-FFF2-40B4-BE49-F238E27FC236}">
                <a16:creationId xmlns:a16="http://schemas.microsoft.com/office/drawing/2014/main" id="{ED74021D-6623-2E21-7ACA-4633ABD7A8FA}"/>
              </a:ext>
            </a:extLst>
          </p:cNvPr>
          <p:cNvSpPr txBox="1"/>
          <p:nvPr/>
        </p:nvSpPr>
        <p:spPr>
          <a:xfrm>
            <a:off x="9082725" y="2205873"/>
            <a:ext cx="1494149" cy="369332"/>
          </a:xfrm>
          <a:prstGeom prst="rect">
            <a:avLst/>
          </a:prstGeom>
          <a:noFill/>
        </p:spPr>
        <p:txBody>
          <a:bodyPr wrap="square" rtlCol="0">
            <a:spAutoFit/>
          </a:bodyPr>
          <a:lstStyle/>
          <a:p>
            <a:r>
              <a:rPr lang="en-US" dirty="0"/>
              <a:t>…continued</a:t>
            </a:r>
          </a:p>
        </p:txBody>
      </p:sp>
      <p:sp>
        <p:nvSpPr>
          <p:cNvPr id="4" name="Title 1">
            <a:extLst>
              <a:ext uri="{FF2B5EF4-FFF2-40B4-BE49-F238E27FC236}">
                <a16:creationId xmlns:a16="http://schemas.microsoft.com/office/drawing/2014/main" id="{7A691C07-9B11-D995-AD77-EA5B0FEDD7DB}"/>
              </a:ext>
            </a:extLst>
          </p:cNvPr>
          <p:cNvSpPr>
            <a:spLocks noGrp="1"/>
          </p:cNvSpPr>
          <p:nvPr>
            <p:ph type="title"/>
          </p:nvPr>
        </p:nvSpPr>
        <p:spPr>
          <a:xfrm>
            <a:off x="2231136" y="964692"/>
            <a:ext cx="7729728" cy="1188720"/>
          </a:xfrm>
        </p:spPr>
        <p:txBody>
          <a:bodyPr/>
          <a:lstStyle/>
          <a:p>
            <a:r>
              <a:rPr lang="en-US" dirty="0"/>
              <a:t>For students with </a:t>
            </a:r>
            <a:br>
              <a:rPr lang="en-US" dirty="0"/>
            </a:br>
            <a:r>
              <a:rPr lang="en-US" dirty="0"/>
              <a:t>spiritual interest</a:t>
            </a:r>
          </a:p>
        </p:txBody>
      </p:sp>
    </p:spTree>
    <p:extLst>
      <p:ext uri="{BB962C8B-B14F-4D97-AF65-F5344CB8AC3E}">
        <p14:creationId xmlns:p14="http://schemas.microsoft.com/office/powerpoint/2010/main" val="34697505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0DA69-EED2-8059-FBA9-CFC2164EE6CA}"/>
              </a:ext>
            </a:extLst>
          </p:cNvPr>
          <p:cNvSpPr>
            <a:spLocks noGrp="1"/>
          </p:cNvSpPr>
          <p:nvPr>
            <p:ph type="title"/>
          </p:nvPr>
        </p:nvSpPr>
        <p:spPr/>
        <p:txBody>
          <a:bodyPr/>
          <a:lstStyle/>
          <a:p>
            <a:r>
              <a:rPr lang="en-US" dirty="0"/>
              <a:t>For students with </a:t>
            </a:r>
            <a:br>
              <a:rPr lang="en-US" dirty="0"/>
            </a:br>
            <a:r>
              <a:rPr lang="en-US" dirty="0"/>
              <a:t>spiritual interest</a:t>
            </a:r>
          </a:p>
        </p:txBody>
      </p:sp>
      <p:sp>
        <p:nvSpPr>
          <p:cNvPr id="3" name="Content Placeholder 2">
            <a:extLst>
              <a:ext uri="{FF2B5EF4-FFF2-40B4-BE49-F238E27FC236}">
                <a16:creationId xmlns:a16="http://schemas.microsoft.com/office/drawing/2014/main" id="{47D68A28-2613-E079-9268-43B337961F2D}"/>
              </a:ext>
            </a:extLst>
          </p:cNvPr>
          <p:cNvSpPr>
            <a:spLocks noGrp="1"/>
          </p:cNvSpPr>
          <p:nvPr>
            <p:ph idx="1"/>
          </p:nvPr>
        </p:nvSpPr>
        <p:spPr>
          <a:xfrm>
            <a:off x="2231136" y="2638044"/>
            <a:ext cx="7729728" cy="3870332"/>
          </a:xfrm>
        </p:spPr>
        <p:txBody>
          <a:bodyPr>
            <a:normAutofit/>
          </a:bodyPr>
          <a:lstStyle/>
          <a:p>
            <a:pPr>
              <a:lnSpc>
                <a:spcPct val="150000"/>
              </a:lnSpc>
            </a:pPr>
            <a:r>
              <a:rPr lang="en-US" sz="2400" dirty="0"/>
              <a:t>Keep their whole “oikos” (household) in your prayer life.</a:t>
            </a:r>
          </a:p>
          <a:p>
            <a:pPr>
              <a:lnSpc>
                <a:spcPct val="150000"/>
              </a:lnSpc>
            </a:pPr>
            <a:r>
              <a:rPr lang="en-US" sz="2400" dirty="0"/>
              <a:t>Hindu students are very family-oriented so discover all the important family connections in their life.</a:t>
            </a:r>
          </a:p>
          <a:p>
            <a:pPr>
              <a:lnSpc>
                <a:spcPct val="150000"/>
              </a:lnSpc>
            </a:pPr>
            <a:r>
              <a:rPr lang="en-US" sz="2400" dirty="0"/>
              <a:t>Seek for opportunities to pray for this extended group.</a:t>
            </a:r>
          </a:p>
          <a:p>
            <a:pPr>
              <a:lnSpc>
                <a:spcPct val="150000"/>
              </a:lnSpc>
            </a:pPr>
            <a:r>
              <a:rPr lang="en-US" sz="2400" dirty="0"/>
              <a:t>Seek opportunities to connect directly with individuals in this group, if possible.</a:t>
            </a:r>
          </a:p>
        </p:txBody>
      </p:sp>
      <p:sp>
        <p:nvSpPr>
          <p:cNvPr id="5" name="TextBox 4">
            <a:extLst>
              <a:ext uri="{FF2B5EF4-FFF2-40B4-BE49-F238E27FC236}">
                <a16:creationId xmlns:a16="http://schemas.microsoft.com/office/drawing/2014/main" id="{1ED06805-AEDC-8BCB-63CA-B52373CA3A11}"/>
              </a:ext>
            </a:extLst>
          </p:cNvPr>
          <p:cNvSpPr txBox="1"/>
          <p:nvPr/>
        </p:nvSpPr>
        <p:spPr>
          <a:xfrm>
            <a:off x="9082725" y="2205873"/>
            <a:ext cx="1494149" cy="369332"/>
          </a:xfrm>
          <a:prstGeom prst="rect">
            <a:avLst/>
          </a:prstGeom>
          <a:noFill/>
        </p:spPr>
        <p:txBody>
          <a:bodyPr wrap="square" rtlCol="0">
            <a:spAutoFit/>
          </a:bodyPr>
          <a:lstStyle/>
          <a:p>
            <a:r>
              <a:rPr lang="en-US" dirty="0"/>
              <a:t>…continued</a:t>
            </a:r>
          </a:p>
        </p:txBody>
      </p:sp>
    </p:spTree>
    <p:extLst>
      <p:ext uri="{BB962C8B-B14F-4D97-AF65-F5344CB8AC3E}">
        <p14:creationId xmlns:p14="http://schemas.microsoft.com/office/powerpoint/2010/main" val="1439457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FBE610-95CA-7B98-AA0C-99656BDC8930}"/>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600">
                <a:solidFill>
                  <a:srgbClr val="FFFFFF"/>
                </a:solidFill>
              </a:rPr>
              <a:t>Investigate barriers to spiritual movement</a:t>
            </a:r>
          </a:p>
        </p:txBody>
      </p:sp>
      <p:sp>
        <p:nvSpPr>
          <p:cNvPr id="3" name="Content Placeholder 2">
            <a:extLst>
              <a:ext uri="{FF2B5EF4-FFF2-40B4-BE49-F238E27FC236}">
                <a16:creationId xmlns:a16="http://schemas.microsoft.com/office/drawing/2014/main" id="{675E8A3A-A423-B887-3816-86DB8543B2E6}"/>
              </a:ext>
            </a:extLst>
          </p:cNvPr>
          <p:cNvSpPr>
            <a:spLocks noGrp="1"/>
          </p:cNvSpPr>
          <p:nvPr>
            <p:ph idx="1"/>
          </p:nvPr>
        </p:nvSpPr>
        <p:spPr>
          <a:xfrm>
            <a:off x="5591695" y="485479"/>
            <a:ext cx="5320696" cy="5938887"/>
          </a:xfrm>
        </p:spPr>
        <p:txBody>
          <a:bodyPr anchor="ctr">
            <a:normAutofit fontScale="77500" lnSpcReduction="20000"/>
          </a:bodyPr>
          <a:lstStyle/>
          <a:p>
            <a:pPr>
              <a:lnSpc>
                <a:spcPct val="150000"/>
              </a:lnSpc>
            </a:pPr>
            <a:r>
              <a:rPr lang="en-US" sz="2800" dirty="0"/>
              <a:t>If your students have spiritually stalled out, examine the possible causes</a:t>
            </a:r>
          </a:p>
          <a:p>
            <a:pPr lvl="1">
              <a:lnSpc>
                <a:spcPct val="150000"/>
              </a:lnSpc>
            </a:pPr>
            <a:r>
              <a:rPr lang="en-US" sz="2400" dirty="0"/>
              <a:t>Is there something in their personal lives that is causing this? </a:t>
            </a:r>
          </a:p>
          <a:p>
            <a:pPr lvl="3">
              <a:lnSpc>
                <a:spcPct val="150000"/>
              </a:lnSpc>
            </a:pPr>
            <a:r>
              <a:rPr lang="en-US" sz="2400" dirty="0"/>
              <a:t>If so, try and address it. If they resist, step back from them and move on.</a:t>
            </a:r>
          </a:p>
          <a:p>
            <a:pPr lvl="1">
              <a:lnSpc>
                <a:spcPct val="150000"/>
              </a:lnSpc>
            </a:pPr>
            <a:r>
              <a:rPr lang="en-US" sz="2400" dirty="0"/>
              <a:t>Is there something you might be saying or doing that might be the cause?</a:t>
            </a:r>
          </a:p>
          <a:p>
            <a:pPr lvl="3">
              <a:lnSpc>
                <a:spcPct val="150000"/>
              </a:lnSpc>
            </a:pPr>
            <a:r>
              <a:rPr lang="en-US" sz="2400" dirty="0"/>
              <a:t>If so address your actions and be transparent with them.</a:t>
            </a:r>
          </a:p>
          <a:p>
            <a:pPr lvl="1">
              <a:lnSpc>
                <a:spcPct val="150000"/>
              </a:lnSpc>
            </a:pPr>
            <a:r>
              <a:rPr lang="en-US" sz="2400" dirty="0"/>
              <a:t>Are there environmental factors that are the cause?</a:t>
            </a:r>
          </a:p>
          <a:p>
            <a:pPr lvl="3">
              <a:lnSpc>
                <a:spcPct val="150000"/>
              </a:lnSpc>
            </a:pPr>
            <a:r>
              <a:rPr lang="en-US" sz="2400" dirty="0"/>
              <a:t>If so, address them as best you can.</a:t>
            </a:r>
          </a:p>
        </p:txBody>
      </p:sp>
    </p:spTree>
    <p:extLst>
      <p:ext uri="{BB962C8B-B14F-4D97-AF65-F5344CB8AC3E}">
        <p14:creationId xmlns:p14="http://schemas.microsoft.com/office/powerpoint/2010/main" val="4221204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17796C-9403-890E-7D45-01B30E6A4730}"/>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Keeping it inductive</a:t>
            </a:r>
          </a:p>
        </p:txBody>
      </p:sp>
      <p:sp>
        <p:nvSpPr>
          <p:cNvPr id="3" name="Content Placeholder 2">
            <a:extLst>
              <a:ext uri="{FF2B5EF4-FFF2-40B4-BE49-F238E27FC236}">
                <a16:creationId xmlns:a16="http://schemas.microsoft.com/office/drawing/2014/main" id="{8F8984AA-A11F-F48A-A8E3-E2E63B428C82}"/>
              </a:ext>
            </a:extLst>
          </p:cNvPr>
          <p:cNvSpPr>
            <a:spLocks noGrp="1"/>
          </p:cNvSpPr>
          <p:nvPr>
            <p:ph idx="1"/>
          </p:nvPr>
        </p:nvSpPr>
        <p:spPr>
          <a:xfrm>
            <a:off x="5591695" y="161365"/>
            <a:ext cx="5320696" cy="6531666"/>
          </a:xfrm>
        </p:spPr>
        <p:txBody>
          <a:bodyPr anchor="ctr">
            <a:normAutofit lnSpcReduction="10000"/>
          </a:bodyPr>
          <a:lstStyle/>
          <a:p>
            <a:pPr>
              <a:lnSpc>
                <a:spcPct val="150000"/>
              </a:lnSpc>
            </a:pPr>
            <a:r>
              <a:rPr lang="en-US" sz="2000" dirty="0"/>
              <a:t>When did you learn something that really leaped out at you like a eureka moment?</a:t>
            </a:r>
          </a:p>
          <a:p>
            <a:pPr>
              <a:lnSpc>
                <a:spcPct val="150000"/>
              </a:lnSpc>
            </a:pPr>
            <a:r>
              <a:rPr lang="en-US" sz="2000" dirty="0"/>
              <a:t>How have those eureka moments impacted your life?</a:t>
            </a:r>
          </a:p>
          <a:p>
            <a:pPr>
              <a:lnSpc>
                <a:spcPct val="150000"/>
              </a:lnSpc>
            </a:pPr>
            <a:r>
              <a:rPr lang="en-US" sz="2000" dirty="0"/>
              <a:t>What if you could see those eureka moments happen in your students?</a:t>
            </a:r>
          </a:p>
          <a:p>
            <a:pPr>
              <a:lnSpc>
                <a:spcPct val="150000"/>
              </a:lnSpc>
            </a:pPr>
            <a:r>
              <a:rPr lang="en-US" sz="2000" dirty="0"/>
              <a:t>Jesus was asked questions over 300 times in the Gospels. How many times did He answer them outright?</a:t>
            </a:r>
          </a:p>
          <a:p>
            <a:pPr>
              <a:lnSpc>
                <a:spcPct val="150000"/>
              </a:lnSpc>
            </a:pPr>
            <a:r>
              <a:rPr lang="en-US" sz="2000" dirty="0"/>
              <a:t>Only 3 times! So what did He do 99% of the time?</a:t>
            </a:r>
          </a:p>
          <a:p>
            <a:pPr>
              <a:lnSpc>
                <a:spcPct val="150000"/>
              </a:lnSpc>
            </a:pPr>
            <a:r>
              <a:rPr lang="en-US" sz="2000" dirty="0"/>
              <a:t>Which way is better, the Jesus method or my own?</a:t>
            </a:r>
          </a:p>
        </p:txBody>
      </p:sp>
    </p:spTree>
    <p:extLst>
      <p:ext uri="{BB962C8B-B14F-4D97-AF65-F5344CB8AC3E}">
        <p14:creationId xmlns:p14="http://schemas.microsoft.com/office/powerpoint/2010/main" val="2483920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E7483D-DAD9-67C6-378F-7475AFC5C741}"/>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a:solidFill>
                  <a:srgbClr val="FFFFFF"/>
                </a:solidFill>
              </a:rPr>
              <a:t>The power of analogies</a:t>
            </a:r>
          </a:p>
        </p:txBody>
      </p:sp>
      <p:sp>
        <p:nvSpPr>
          <p:cNvPr id="3" name="Content Placeholder 2">
            <a:extLst>
              <a:ext uri="{FF2B5EF4-FFF2-40B4-BE49-F238E27FC236}">
                <a16:creationId xmlns:a16="http://schemas.microsoft.com/office/drawing/2014/main" id="{3A02EB45-4775-537B-4416-AEAB5E76F528}"/>
              </a:ext>
            </a:extLst>
          </p:cNvPr>
          <p:cNvSpPr>
            <a:spLocks noGrp="1"/>
          </p:cNvSpPr>
          <p:nvPr>
            <p:ph idx="1"/>
          </p:nvPr>
        </p:nvSpPr>
        <p:spPr>
          <a:xfrm>
            <a:off x="5591695" y="510988"/>
            <a:ext cx="5320696" cy="5840506"/>
          </a:xfrm>
        </p:spPr>
        <p:txBody>
          <a:bodyPr anchor="ctr">
            <a:normAutofit fontScale="92500" lnSpcReduction="20000"/>
          </a:bodyPr>
          <a:lstStyle/>
          <a:p>
            <a:pPr>
              <a:lnSpc>
                <a:spcPct val="200000"/>
              </a:lnSpc>
            </a:pPr>
            <a:r>
              <a:rPr lang="en-US" sz="2400" dirty="0"/>
              <a:t>Jesus answered and taught using parables. Why?</a:t>
            </a:r>
          </a:p>
          <a:p>
            <a:pPr>
              <a:lnSpc>
                <a:spcPct val="200000"/>
              </a:lnSpc>
            </a:pPr>
            <a:r>
              <a:rPr lang="en-US" sz="2400" dirty="0"/>
              <a:t>When you are asked a question, what analogy would explain the situation better than a direct answer?</a:t>
            </a:r>
          </a:p>
          <a:p>
            <a:pPr>
              <a:lnSpc>
                <a:spcPct val="200000"/>
              </a:lnSpc>
            </a:pPr>
            <a:r>
              <a:rPr lang="en-US" sz="2400" dirty="0"/>
              <a:t>E.g. ,  When a student asks the question, “Do you worship idols?” there is an implied question, “why not?” </a:t>
            </a:r>
          </a:p>
          <a:p>
            <a:pPr>
              <a:lnSpc>
                <a:spcPct val="200000"/>
              </a:lnSpc>
            </a:pPr>
            <a:r>
              <a:rPr lang="en-US" sz="2400" dirty="0"/>
              <a:t>How would you answer?</a:t>
            </a:r>
          </a:p>
        </p:txBody>
      </p:sp>
    </p:spTree>
    <p:extLst>
      <p:ext uri="{BB962C8B-B14F-4D97-AF65-F5344CB8AC3E}">
        <p14:creationId xmlns:p14="http://schemas.microsoft.com/office/powerpoint/2010/main" val="383987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4" name="Rectangle 23">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932B25-8C8D-D47E-77DB-FDB94616CE00}"/>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The Rise of Hindutva</a:t>
            </a:r>
          </a:p>
        </p:txBody>
      </p:sp>
      <p:sp>
        <p:nvSpPr>
          <p:cNvPr id="3" name="Content Placeholder 2">
            <a:extLst>
              <a:ext uri="{FF2B5EF4-FFF2-40B4-BE49-F238E27FC236}">
                <a16:creationId xmlns:a16="http://schemas.microsoft.com/office/drawing/2014/main" id="{8C7706A6-8639-E4CB-8073-96405BFE78B2}"/>
              </a:ext>
            </a:extLst>
          </p:cNvPr>
          <p:cNvSpPr>
            <a:spLocks noGrp="1"/>
          </p:cNvSpPr>
          <p:nvPr>
            <p:ph idx="1"/>
          </p:nvPr>
        </p:nvSpPr>
        <p:spPr>
          <a:xfrm>
            <a:off x="5591695" y="439271"/>
            <a:ext cx="5320696" cy="6006353"/>
          </a:xfrm>
        </p:spPr>
        <p:txBody>
          <a:bodyPr anchor="ctr">
            <a:normAutofit/>
          </a:bodyPr>
          <a:lstStyle/>
          <a:p>
            <a:r>
              <a:rPr lang="en-US" sz="2400" dirty="0"/>
              <a:t>Hindu nationalist have declared India a Hindu country, imposing alignment with Hindu ideas on minorities like never before</a:t>
            </a:r>
          </a:p>
          <a:p>
            <a:pPr lvl="2"/>
            <a:r>
              <a:rPr lang="en-US" sz="2000" dirty="0"/>
              <a:t>Banning of beef</a:t>
            </a:r>
          </a:p>
          <a:p>
            <a:pPr lvl="2"/>
            <a:r>
              <a:rPr lang="en-US" sz="2000" dirty="0"/>
              <a:t>Banning sale of all non-veg in some states during Hindu festivals</a:t>
            </a:r>
          </a:p>
          <a:p>
            <a:pPr lvl="2"/>
            <a:r>
              <a:rPr lang="en-US" sz="2000" dirty="0"/>
              <a:t>Introducing Yoga in schools</a:t>
            </a:r>
          </a:p>
          <a:p>
            <a:pPr lvl="2"/>
            <a:r>
              <a:rPr lang="en-US" sz="2000" dirty="0"/>
              <a:t>Rewriting history textbooks</a:t>
            </a:r>
          </a:p>
          <a:p>
            <a:pPr lvl="2"/>
            <a:r>
              <a:rPr lang="en-US" sz="2000" dirty="0"/>
              <a:t>Redefining Hindu mythology as historical narrative.</a:t>
            </a:r>
          </a:p>
          <a:p>
            <a:endParaRPr lang="en-US" sz="2400" dirty="0"/>
          </a:p>
          <a:p>
            <a:endParaRPr lang="en-US" sz="2400" dirty="0"/>
          </a:p>
        </p:txBody>
      </p:sp>
    </p:spTree>
    <p:extLst>
      <p:ext uri="{BB962C8B-B14F-4D97-AF65-F5344CB8AC3E}">
        <p14:creationId xmlns:p14="http://schemas.microsoft.com/office/powerpoint/2010/main" val="4169051234"/>
      </p:ext>
    </p:extLst>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A7229-1850-5BDE-6C21-480C04F79FBE}"/>
              </a:ext>
            </a:extLst>
          </p:cNvPr>
          <p:cNvSpPr>
            <a:spLocks noGrp="1"/>
          </p:cNvSpPr>
          <p:nvPr>
            <p:ph type="title"/>
          </p:nvPr>
        </p:nvSpPr>
        <p:spPr/>
        <p:txBody>
          <a:bodyPr/>
          <a:lstStyle/>
          <a:p>
            <a:r>
              <a:rPr lang="en-US" dirty="0"/>
              <a:t>Seize the openings</a:t>
            </a:r>
          </a:p>
        </p:txBody>
      </p:sp>
      <p:sp>
        <p:nvSpPr>
          <p:cNvPr id="3" name="Content Placeholder 2">
            <a:extLst>
              <a:ext uri="{FF2B5EF4-FFF2-40B4-BE49-F238E27FC236}">
                <a16:creationId xmlns:a16="http://schemas.microsoft.com/office/drawing/2014/main" id="{FBB4A576-EA3F-FE64-3786-F945682A83ED}"/>
              </a:ext>
            </a:extLst>
          </p:cNvPr>
          <p:cNvSpPr>
            <a:spLocks noGrp="1"/>
          </p:cNvSpPr>
          <p:nvPr>
            <p:ph idx="1"/>
          </p:nvPr>
        </p:nvSpPr>
        <p:spPr>
          <a:xfrm>
            <a:off x="2231136" y="2638044"/>
            <a:ext cx="7729728" cy="4000321"/>
          </a:xfrm>
        </p:spPr>
        <p:txBody>
          <a:bodyPr>
            <a:normAutofit fontScale="85000" lnSpcReduction="20000"/>
          </a:bodyPr>
          <a:lstStyle/>
          <a:p>
            <a:pPr marL="0" indent="0">
              <a:lnSpc>
                <a:spcPct val="160000"/>
              </a:lnSpc>
              <a:buNone/>
            </a:pPr>
            <a:r>
              <a:rPr lang="en-US" sz="2800" dirty="0"/>
              <a:t>There are many kinds of openings </a:t>
            </a:r>
          </a:p>
          <a:p>
            <a:pPr lvl="1">
              <a:lnSpc>
                <a:spcPct val="160000"/>
              </a:lnSpc>
            </a:pPr>
            <a:r>
              <a:rPr lang="en-US" sz="2400" dirty="0"/>
              <a:t>Questions about your faith</a:t>
            </a:r>
          </a:p>
          <a:p>
            <a:pPr lvl="1">
              <a:lnSpc>
                <a:spcPct val="160000"/>
              </a:lnSpc>
            </a:pPr>
            <a:r>
              <a:rPr lang="en-US" sz="2400" dirty="0"/>
              <a:t>Questions about what you do and why you do it</a:t>
            </a:r>
          </a:p>
          <a:p>
            <a:pPr lvl="1">
              <a:lnSpc>
                <a:spcPct val="160000"/>
              </a:lnSpc>
            </a:pPr>
            <a:r>
              <a:rPr lang="en-US" sz="2400" dirty="0"/>
              <a:t>Questions about something going on in the world</a:t>
            </a:r>
          </a:p>
          <a:p>
            <a:pPr lvl="1">
              <a:lnSpc>
                <a:spcPct val="160000"/>
              </a:lnSpc>
            </a:pPr>
            <a:r>
              <a:rPr lang="en-US" sz="2400" dirty="0"/>
              <a:t>Questions about your relationships or choices</a:t>
            </a:r>
          </a:p>
          <a:p>
            <a:pPr lvl="1">
              <a:lnSpc>
                <a:spcPct val="160000"/>
              </a:lnSpc>
            </a:pPr>
            <a:r>
              <a:rPr lang="en-US" sz="2400" dirty="0"/>
              <a:t>Questions about your challenges and how you cope with them</a:t>
            </a:r>
          </a:p>
          <a:p>
            <a:pPr lvl="1">
              <a:lnSpc>
                <a:spcPct val="160000"/>
              </a:lnSpc>
            </a:pPr>
            <a:r>
              <a:rPr lang="en-US" sz="2400" dirty="0"/>
              <a:t>Questions about spiritual things or direct questions about the Bible.</a:t>
            </a:r>
          </a:p>
          <a:p>
            <a:pPr lvl="1">
              <a:lnSpc>
                <a:spcPct val="160000"/>
              </a:lnSpc>
            </a:pPr>
            <a:endParaRPr lang="en-US" sz="2400" dirty="0"/>
          </a:p>
          <a:p>
            <a:pPr>
              <a:lnSpc>
                <a:spcPct val="160000"/>
              </a:lnSpc>
            </a:pPr>
            <a:endParaRPr lang="en-US" sz="2800" dirty="0"/>
          </a:p>
        </p:txBody>
      </p:sp>
    </p:spTree>
    <p:extLst>
      <p:ext uri="{BB962C8B-B14F-4D97-AF65-F5344CB8AC3E}">
        <p14:creationId xmlns:p14="http://schemas.microsoft.com/office/powerpoint/2010/main" val="29269295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B9980CA-DE63-5EAE-BA0B-9B0F3EF52E71}"/>
              </a:ext>
            </a:extLst>
          </p:cNvPr>
          <p:cNvSpPr>
            <a:spLocks noGrp="1"/>
          </p:cNvSpPr>
          <p:nvPr>
            <p:ph idx="1"/>
          </p:nvPr>
        </p:nvSpPr>
        <p:spPr>
          <a:xfrm>
            <a:off x="890833" y="-202676"/>
            <a:ext cx="6685885" cy="6796725"/>
          </a:xfrm>
        </p:spPr>
        <p:txBody>
          <a:bodyPr anchor="ctr">
            <a:normAutofit/>
          </a:bodyPr>
          <a:lstStyle/>
          <a:p>
            <a:pPr marL="0" indent="0">
              <a:lnSpc>
                <a:spcPct val="150000"/>
              </a:lnSpc>
              <a:buNone/>
            </a:pPr>
            <a:r>
              <a:rPr lang="en-US" dirty="0">
                <a:solidFill>
                  <a:srgbClr val="404040"/>
                </a:solidFill>
              </a:rPr>
              <a:t>Dealing with the question of the exclusivity of Christ</a:t>
            </a:r>
          </a:p>
          <a:p>
            <a:pPr marL="228600" lvl="1" indent="0">
              <a:lnSpc>
                <a:spcPct val="150000"/>
              </a:lnSpc>
              <a:buNone/>
            </a:pPr>
            <a:r>
              <a:rPr lang="en-US" dirty="0">
                <a:solidFill>
                  <a:srgbClr val="404040"/>
                </a:solidFill>
              </a:rPr>
              <a:t>If they ask you, how can you say that Christ is the only way?</a:t>
            </a:r>
          </a:p>
          <a:p>
            <a:pPr lvl="1">
              <a:lnSpc>
                <a:spcPct val="150000"/>
              </a:lnSpc>
            </a:pPr>
            <a:r>
              <a:rPr lang="en-US" dirty="0">
                <a:solidFill>
                  <a:srgbClr val="404040"/>
                </a:solidFill>
              </a:rPr>
              <a:t>Explain that they have a responsibility to examine the validity of this statement for themselves, then…</a:t>
            </a:r>
          </a:p>
          <a:p>
            <a:pPr marL="457200" lvl="2" indent="0">
              <a:lnSpc>
                <a:spcPct val="150000"/>
              </a:lnSpc>
              <a:buNone/>
            </a:pPr>
            <a:r>
              <a:rPr lang="en-US" dirty="0">
                <a:solidFill>
                  <a:srgbClr val="404040"/>
                </a:solidFill>
              </a:rPr>
              <a:t>1. Help your students to examine the alternatives and see if there is any equivalence.</a:t>
            </a:r>
          </a:p>
          <a:p>
            <a:pPr marL="457200" lvl="2" indent="0">
              <a:lnSpc>
                <a:spcPct val="150000"/>
              </a:lnSpc>
              <a:buNone/>
            </a:pPr>
            <a:r>
              <a:rPr lang="en-US" dirty="0">
                <a:solidFill>
                  <a:srgbClr val="404040"/>
                </a:solidFill>
              </a:rPr>
              <a:t>2. Invite a sincere examination of the issue with a responsibility to go where the evidence leads them.</a:t>
            </a:r>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28061E-54EB-6304-BFB4-3990655EF65E}"/>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sz="1900">
                <a:solidFill>
                  <a:srgbClr val="FFFFFF"/>
                </a:solidFill>
              </a:rPr>
              <a:t>When the day of difficult conversation arrives</a:t>
            </a:r>
          </a:p>
        </p:txBody>
      </p:sp>
    </p:spTree>
    <p:extLst>
      <p:ext uri="{BB962C8B-B14F-4D97-AF65-F5344CB8AC3E}">
        <p14:creationId xmlns:p14="http://schemas.microsoft.com/office/powerpoint/2010/main" val="21549373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9980CA-DE63-5EAE-BA0B-9B0F3EF52E71}"/>
              </a:ext>
            </a:extLst>
          </p:cNvPr>
          <p:cNvSpPr>
            <a:spLocks noGrp="1"/>
          </p:cNvSpPr>
          <p:nvPr>
            <p:ph idx="1"/>
          </p:nvPr>
        </p:nvSpPr>
        <p:spPr>
          <a:xfrm>
            <a:off x="890833" y="-202676"/>
            <a:ext cx="6685885" cy="6796725"/>
          </a:xfrm>
        </p:spPr>
        <p:txBody>
          <a:bodyPr anchor="ctr">
            <a:normAutofit/>
          </a:bodyPr>
          <a:lstStyle/>
          <a:p>
            <a:pPr marL="0" indent="0">
              <a:lnSpc>
                <a:spcPct val="150000"/>
              </a:lnSpc>
              <a:buNone/>
            </a:pPr>
            <a:r>
              <a:rPr lang="en-US" dirty="0">
                <a:solidFill>
                  <a:srgbClr val="404040"/>
                </a:solidFill>
              </a:rPr>
              <a:t>Dealing with the question of the exclusivity of Christ</a:t>
            </a:r>
          </a:p>
          <a:p>
            <a:pPr>
              <a:lnSpc>
                <a:spcPct val="150000"/>
              </a:lnSpc>
            </a:pPr>
            <a:r>
              <a:rPr lang="en-US" sz="1600" dirty="0">
                <a:solidFill>
                  <a:srgbClr val="404040"/>
                </a:solidFill>
              </a:rPr>
              <a:t>3. Share the things your own life was dependent on before you knew Christ. How did you realize that those things could never be adequate? How did you discover that only Christ could save you?</a:t>
            </a:r>
          </a:p>
        </p:txBody>
      </p:sp>
      <p:sp>
        <p:nvSpPr>
          <p:cNvPr id="2" name="Title 1">
            <a:extLst>
              <a:ext uri="{FF2B5EF4-FFF2-40B4-BE49-F238E27FC236}">
                <a16:creationId xmlns:a16="http://schemas.microsoft.com/office/drawing/2014/main" id="{2528061E-54EB-6304-BFB4-3990655EF65E}"/>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sz="1900">
                <a:solidFill>
                  <a:srgbClr val="FFFFFF"/>
                </a:solidFill>
              </a:rPr>
              <a:t>When the day of difficult conversation arrives</a:t>
            </a:r>
          </a:p>
        </p:txBody>
      </p:sp>
      <p:sp>
        <p:nvSpPr>
          <p:cNvPr id="7" name="TextBox 6">
            <a:extLst>
              <a:ext uri="{FF2B5EF4-FFF2-40B4-BE49-F238E27FC236}">
                <a16:creationId xmlns:a16="http://schemas.microsoft.com/office/drawing/2014/main" id="{DFB5032B-F88D-59B1-2A68-B89AC6A8C3D4}"/>
              </a:ext>
            </a:extLst>
          </p:cNvPr>
          <p:cNvSpPr txBox="1"/>
          <p:nvPr/>
        </p:nvSpPr>
        <p:spPr>
          <a:xfrm>
            <a:off x="9007311" y="523188"/>
            <a:ext cx="1494149" cy="369332"/>
          </a:xfrm>
          <a:prstGeom prst="rect">
            <a:avLst/>
          </a:prstGeom>
          <a:noFill/>
        </p:spPr>
        <p:txBody>
          <a:bodyPr wrap="square" rtlCol="0">
            <a:spAutoFit/>
          </a:bodyPr>
          <a:lstStyle/>
          <a:p>
            <a:r>
              <a:rPr lang="en-US" dirty="0"/>
              <a:t>…continued</a:t>
            </a:r>
          </a:p>
        </p:txBody>
      </p:sp>
    </p:spTree>
    <p:extLst>
      <p:ext uri="{BB962C8B-B14F-4D97-AF65-F5344CB8AC3E}">
        <p14:creationId xmlns:p14="http://schemas.microsoft.com/office/powerpoint/2010/main" val="22340218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08710-FEE7-6DEC-B859-6AF690F94EC3}"/>
              </a:ext>
            </a:extLst>
          </p:cNvPr>
          <p:cNvSpPr>
            <a:spLocks noGrp="1"/>
          </p:cNvSpPr>
          <p:nvPr>
            <p:ph type="title"/>
          </p:nvPr>
        </p:nvSpPr>
        <p:spPr/>
        <p:txBody>
          <a:bodyPr/>
          <a:lstStyle/>
          <a:p>
            <a:r>
              <a:rPr lang="en-US" dirty="0"/>
              <a:t>Invest in Indian </a:t>
            </a:r>
            <a:br>
              <a:rPr lang="en-US" dirty="0"/>
            </a:br>
            <a:r>
              <a:rPr lang="en-US" dirty="0"/>
              <a:t>Christian students</a:t>
            </a:r>
          </a:p>
        </p:txBody>
      </p:sp>
      <p:sp>
        <p:nvSpPr>
          <p:cNvPr id="3" name="Content Placeholder 2">
            <a:extLst>
              <a:ext uri="{FF2B5EF4-FFF2-40B4-BE49-F238E27FC236}">
                <a16:creationId xmlns:a16="http://schemas.microsoft.com/office/drawing/2014/main" id="{C38B2767-279C-EF9F-2550-4CE633C9DD59}"/>
              </a:ext>
            </a:extLst>
          </p:cNvPr>
          <p:cNvSpPr>
            <a:spLocks noGrp="1"/>
          </p:cNvSpPr>
          <p:nvPr>
            <p:ph idx="1"/>
          </p:nvPr>
        </p:nvSpPr>
        <p:spPr>
          <a:xfrm>
            <a:off x="2231136" y="2638044"/>
            <a:ext cx="7729728" cy="3740344"/>
          </a:xfrm>
        </p:spPr>
        <p:txBody>
          <a:bodyPr>
            <a:normAutofit/>
          </a:bodyPr>
          <a:lstStyle/>
          <a:p>
            <a:r>
              <a:rPr lang="en-US" sz="2400" dirty="0"/>
              <a:t>Evangelism is best done in any people group with an insider-outsider partnership.</a:t>
            </a:r>
          </a:p>
          <a:p>
            <a:r>
              <a:rPr lang="en-US" sz="2400" dirty="0"/>
              <a:t>So, always be praying for insiders you could use to work with you in the field.</a:t>
            </a:r>
          </a:p>
          <a:p>
            <a:r>
              <a:rPr lang="en-US" sz="2400" dirty="0"/>
              <a:t>Insiders have a much great access to the group and a much greater intuitive understanding of where the individuals in the group are spiritually. </a:t>
            </a:r>
          </a:p>
        </p:txBody>
      </p:sp>
    </p:spTree>
    <p:extLst>
      <p:ext uri="{BB962C8B-B14F-4D97-AF65-F5344CB8AC3E}">
        <p14:creationId xmlns:p14="http://schemas.microsoft.com/office/powerpoint/2010/main" val="20983035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9CBAA6-BA65-B930-C5FC-96B1252F4E9A}"/>
              </a:ext>
            </a:extLst>
          </p:cNvPr>
          <p:cNvSpPr>
            <a:spLocks noGrp="1"/>
          </p:cNvSpPr>
          <p:nvPr>
            <p:ph idx="1"/>
          </p:nvPr>
        </p:nvSpPr>
        <p:spPr>
          <a:xfrm>
            <a:off x="2231136" y="2869674"/>
            <a:ext cx="7729728" cy="3101983"/>
          </a:xfrm>
        </p:spPr>
        <p:txBody>
          <a:bodyPr>
            <a:normAutofit/>
          </a:bodyPr>
          <a:lstStyle/>
          <a:p>
            <a:pPr>
              <a:lnSpc>
                <a:spcPct val="150000"/>
              </a:lnSpc>
            </a:pPr>
            <a:r>
              <a:rPr lang="en-US" sz="2400" dirty="0"/>
              <a:t>They are also less likely to be deceived by individuals who may be saying things to project an image to an outsider but don’t really mean what they say.</a:t>
            </a:r>
          </a:p>
          <a:p>
            <a:pPr>
              <a:lnSpc>
                <a:spcPct val="150000"/>
              </a:lnSpc>
            </a:pPr>
            <a:r>
              <a:rPr lang="en-US" sz="2400" dirty="0"/>
              <a:t>A good insider is your Person of Peace who can unlock the community for you.</a:t>
            </a:r>
          </a:p>
          <a:p>
            <a:pPr>
              <a:lnSpc>
                <a:spcPct val="150000"/>
              </a:lnSpc>
            </a:pPr>
            <a:endParaRPr lang="en-US" sz="2400" dirty="0"/>
          </a:p>
        </p:txBody>
      </p:sp>
      <p:sp>
        <p:nvSpPr>
          <p:cNvPr id="4" name="TextBox 3">
            <a:extLst>
              <a:ext uri="{FF2B5EF4-FFF2-40B4-BE49-F238E27FC236}">
                <a16:creationId xmlns:a16="http://schemas.microsoft.com/office/drawing/2014/main" id="{07A48071-D34B-8D96-F711-03C710F5C9CB}"/>
              </a:ext>
            </a:extLst>
          </p:cNvPr>
          <p:cNvSpPr txBox="1"/>
          <p:nvPr/>
        </p:nvSpPr>
        <p:spPr>
          <a:xfrm>
            <a:off x="9016738" y="2366128"/>
            <a:ext cx="1494149" cy="369332"/>
          </a:xfrm>
          <a:prstGeom prst="rect">
            <a:avLst/>
          </a:prstGeom>
          <a:noFill/>
        </p:spPr>
        <p:txBody>
          <a:bodyPr wrap="square" rtlCol="0">
            <a:spAutoFit/>
          </a:bodyPr>
          <a:lstStyle/>
          <a:p>
            <a:r>
              <a:rPr lang="en-US" dirty="0"/>
              <a:t>…continued</a:t>
            </a:r>
          </a:p>
        </p:txBody>
      </p:sp>
      <p:sp>
        <p:nvSpPr>
          <p:cNvPr id="5" name="Title 1">
            <a:extLst>
              <a:ext uri="{FF2B5EF4-FFF2-40B4-BE49-F238E27FC236}">
                <a16:creationId xmlns:a16="http://schemas.microsoft.com/office/drawing/2014/main" id="{38FF1A7A-7020-A7AE-4B65-9345CFA7D89E}"/>
              </a:ext>
            </a:extLst>
          </p:cNvPr>
          <p:cNvSpPr>
            <a:spLocks noGrp="1"/>
          </p:cNvSpPr>
          <p:nvPr>
            <p:ph type="title"/>
          </p:nvPr>
        </p:nvSpPr>
        <p:spPr>
          <a:xfrm>
            <a:off x="2231136" y="964692"/>
            <a:ext cx="7729728" cy="1188720"/>
          </a:xfrm>
        </p:spPr>
        <p:txBody>
          <a:bodyPr/>
          <a:lstStyle/>
          <a:p>
            <a:r>
              <a:rPr lang="en-US" dirty="0"/>
              <a:t>Invest in Indian </a:t>
            </a:r>
            <a:br>
              <a:rPr lang="en-US" dirty="0"/>
            </a:br>
            <a:r>
              <a:rPr lang="en-US" dirty="0"/>
              <a:t>Christian students</a:t>
            </a:r>
          </a:p>
        </p:txBody>
      </p:sp>
    </p:spTree>
    <p:extLst>
      <p:ext uri="{BB962C8B-B14F-4D97-AF65-F5344CB8AC3E}">
        <p14:creationId xmlns:p14="http://schemas.microsoft.com/office/powerpoint/2010/main" val="28434278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D499A-EACE-7201-4E89-BAC0EFB27A73}"/>
              </a:ext>
            </a:extLst>
          </p:cNvPr>
          <p:cNvSpPr>
            <a:spLocks noGrp="1"/>
          </p:cNvSpPr>
          <p:nvPr>
            <p:ph type="title"/>
          </p:nvPr>
        </p:nvSpPr>
        <p:spPr/>
        <p:txBody>
          <a:bodyPr>
            <a:normAutofit fontScale="90000"/>
          </a:bodyPr>
          <a:lstStyle/>
          <a:p>
            <a:r>
              <a:rPr lang="en-US" dirty="0"/>
              <a:t>keep an eye on your own obedience  more than THE numbers </a:t>
            </a:r>
            <a:br>
              <a:rPr lang="en-US" dirty="0"/>
            </a:br>
            <a:r>
              <a:rPr lang="en-US" dirty="0"/>
              <a:t>coming into the kingdom</a:t>
            </a:r>
          </a:p>
        </p:txBody>
      </p:sp>
      <p:sp>
        <p:nvSpPr>
          <p:cNvPr id="3" name="Content Placeholder 2">
            <a:extLst>
              <a:ext uri="{FF2B5EF4-FFF2-40B4-BE49-F238E27FC236}">
                <a16:creationId xmlns:a16="http://schemas.microsoft.com/office/drawing/2014/main" id="{4BAFC0BE-78F0-041B-4D39-BE45690A699C}"/>
              </a:ext>
            </a:extLst>
          </p:cNvPr>
          <p:cNvSpPr>
            <a:spLocks noGrp="1"/>
          </p:cNvSpPr>
          <p:nvPr>
            <p:ph idx="1"/>
          </p:nvPr>
        </p:nvSpPr>
        <p:spPr>
          <a:xfrm>
            <a:off x="2231136" y="2638044"/>
            <a:ext cx="7729728" cy="3964462"/>
          </a:xfrm>
        </p:spPr>
        <p:txBody>
          <a:bodyPr>
            <a:normAutofit lnSpcReduction="10000"/>
          </a:bodyPr>
          <a:lstStyle/>
          <a:p>
            <a:pPr>
              <a:lnSpc>
                <a:spcPct val="150000"/>
              </a:lnSpc>
            </a:pPr>
            <a:r>
              <a:rPr lang="en-US" sz="2400" dirty="0"/>
              <a:t>We have a lot of obedience ground to cover especially because we have so much of Biblical knowledge.</a:t>
            </a:r>
          </a:p>
          <a:p>
            <a:pPr>
              <a:lnSpc>
                <a:spcPct val="150000"/>
              </a:lnSpc>
            </a:pPr>
            <a:r>
              <a:rPr lang="en-US" sz="2400" dirty="0"/>
              <a:t>In your interactions with students, be transparent about the “what” and “whys” of your lifestyle and how it relates to things you are obeying from the Bible.</a:t>
            </a:r>
          </a:p>
          <a:p>
            <a:pPr>
              <a:lnSpc>
                <a:spcPct val="150000"/>
              </a:lnSpc>
            </a:pPr>
            <a:r>
              <a:rPr lang="en-US" sz="2400" dirty="0"/>
              <a:t>When students see our obedience to scripture, it opens the door to a mentor relationship.</a:t>
            </a:r>
          </a:p>
        </p:txBody>
      </p:sp>
    </p:spTree>
    <p:extLst>
      <p:ext uri="{BB962C8B-B14F-4D97-AF65-F5344CB8AC3E}">
        <p14:creationId xmlns:p14="http://schemas.microsoft.com/office/powerpoint/2010/main" val="24504236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AD32C2-3D2B-5471-5892-911B408240C2}"/>
              </a:ext>
            </a:extLst>
          </p:cNvPr>
          <p:cNvSpPr>
            <a:spLocks noGrp="1"/>
          </p:cNvSpPr>
          <p:nvPr>
            <p:ph idx="1"/>
          </p:nvPr>
        </p:nvSpPr>
        <p:spPr>
          <a:xfrm>
            <a:off x="2231136" y="3047100"/>
            <a:ext cx="7729728" cy="3101983"/>
          </a:xfrm>
        </p:spPr>
        <p:txBody>
          <a:bodyPr>
            <a:normAutofit/>
          </a:bodyPr>
          <a:lstStyle/>
          <a:p>
            <a:pPr>
              <a:lnSpc>
                <a:spcPct val="150000"/>
              </a:lnSpc>
            </a:pPr>
            <a:r>
              <a:rPr lang="en-US" sz="2400" dirty="0"/>
              <a:t>Hypocrisy has always been a big problem with religious leaders and something that bothered Jesus a lot.</a:t>
            </a:r>
          </a:p>
          <a:p>
            <a:pPr>
              <a:lnSpc>
                <a:spcPct val="150000"/>
              </a:lnSpc>
            </a:pPr>
            <a:r>
              <a:rPr lang="en-US" sz="2400" dirty="0"/>
              <a:t>We want to make sure that our expectations of ourselves always exceed our expectations of our non-believing students and anybody else in the non-believing world.</a:t>
            </a:r>
          </a:p>
          <a:p>
            <a:pPr>
              <a:lnSpc>
                <a:spcPct val="150000"/>
              </a:lnSpc>
            </a:pPr>
            <a:endParaRPr lang="en-US" sz="2400" dirty="0"/>
          </a:p>
        </p:txBody>
      </p:sp>
      <p:sp>
        <p:nvSpPr>
          <p:cNvPr id="4" name="TextBox 3">
            <a:extLst>
              <a:ext uri="{FF2B5EF4-FFF2-40B4-BE49-F238E27FC236}">
                <a16:creationId xmlns:a16="http://schemas.microsoft.com/office/drawing/2014/main" id="{2CF56BFF-251E-A3CD-1E60-587B735D7FA9}"/>
              </a:ext>
            </a:extLst>
          </p:cNvPr>
          <p:cNvSpPr txBox="1"/>
          <p:nvPr/>
        </p:nvSpPr>
        <p:spPr>
          <a:xfrm>
            <a:off x="8880049" y="2415590"/>
            <a:ext cx="1494149" cy="369332"/>
          </a:xfrm>
          <a:prstGeom prst="rect">
            <a:avLst/>
          </a:prstGeom>
          <a:noFill/>
        </p:spPr>
        <p:txBody>
          <a:bodyPr wrap="square" rtlCol="0">
            <a:spAutoFit/>
          </a:bodyPr>
          <a:lstStyle/>
          <a:p>
            <a:r>
              <a:rPr lang="en-US" dirty="0"/>
              <a:t>…continued</a:t>
            </a:r>
          </a:p>
        </p:txBody>
      </p:sp>
      <p:sp>
        <p:nvSpPr>
          <p:cNvPr id="5" name="Title 1">
            <a:extLst>
              <a:ext uri="{FF2B5EF4-FFF2-40B4-BE49-F238E27FC236}">
                <a16:creationId xmlns:a16="http://schemas.microsoft.com/office/drawing/2014/main" id="{AF874F38-6924-A02C-5CE8-4556451A9C9D}"/>
              </a:ext>
            </a:extLst>
          </p:cNvPr>
          <p:cNvSpPr>
            <a:spLocks noGrp="1"/>
          </p:cNvSpPr>
          <p:nvPr>
            <p:ph type="title"/>
          </p:nvPr>
        </p:nvSpPr>
        <p:spPr>
          <a:xfrm>
            <a:off x="2231136" y="964692"/>
            <a:ext cx="7729728" cy="1188720"/>
          </a:xfrm>
        </p:spPr>
        <p:txBody>
          <a:bodyPr/>
          <a:lstStyle/>
          <a:p>
            <a:r>
              <a:rPr lang="en-US" dirty="0"/>
              <a:t>Invest in Indian </a:t>
            </a:r>
            <a:br>
              <a:rPr lang="en-US" dirty="0"/>
            </a:br>
            <a:r>
              <a:rPr lang="en-US" dirty="0"/>
              <a:t>Christian students</a:t>
            </a:r>
          </a:p>
        </p:txBody>
      </p:sp>
    </p:spTree>
    <p:extLst>
      <p:ext uri="{BB962C8B-B14F-4D97-AF65-F5344CB8AC3E}">
        <p14:creationId xmlns:p14="http://schemas.microsoft.com/office/powerpoint/2010/main" val="2707905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D3F035-8D25-0D29-CCD1-6AC4E360C26E}"/>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Get a coach</a:t>
            </a:r>
          </a:p>
        </p:txBody>
      </p:sp>
      <p:sp>
        <p:nvSpPr>
          <p:cNvPr id="3" name="Content Placeholder 2">
            <a:extLst>
              <a:ext uri="{FF2B5EF4-FFF2-40B4-BE49-F238E27FC236}">
                <a16:creationId xmlns:a16="http://schemas.microsoft.com/office/drawing/2014/main" id="{C8CF21D7-723D-3605-5B84-5F2A7765BB2E}"/>
              </a:ext>
            </a:extLst>
          </p:cNvPr>
          <p:cNvSpPr>
            <a:spLocks noGrp="1"/>
          </p:cNvSpPr>
          <p:nvPr>
            <p:ph idx="1"/>
          </p:nvPr>
        </p:nvSpPr>
        <p:spPr>
          <a:xfrm>
            <a:off x="5591695" y="702297"/>
            <a:ext cx="5320696" cy="5552387"/>
          </a:xfrm>
        </p:spPr>
        <p:txBody>
          <a:bodyPr anchor="ctr">
            <a:normAutofit lnSpcReduction="10000"/>
          </a:bodyPr>
          <a:lstStyle/>
          <a:p>
            <a:pPr>
              <a:lnSpc>
                <a:spcPct val="150000"/>
              </a:lnSpc>
            </a:pPr>
            <a:r>
              <a:rPr lang="en-US" sz="2400" dirty="0"/>
              <a:t>A Coach does not have to be a </a:t>
            </a:r>
            <a:r>
              <a:rPr lang="en-US" sz="2400" dirty="0">
                <a:effectLst/>
                <a:latin typeface="Gill Sans MT" panose="020B0502020104020203" pitchFamily="34" charset="0"/>
                <a:ea typeface="Calibri" panose="020F0502020204030204" pitchFamily="34" charset="0"/>
                <a:cs typeface="Times New Roman" panose="02020603050405020304" pitchFamily="18" charset="0"/>
              </a:rPr>
              <a:t>Billy Graham </a:t>
            </a:r>
            <a:r>
              <a:rPr lang="en-US" sz="2400" dirty="0"/>
              <a:t>but just someone who is one step ahead of you in finding and making disciples.</a:t>
            </a:r>
          </a:p>
          <a:p>
            <a:pPr>
              <a:lnSpc>
                <a:spcPct val="150000"/>
              </a:lnSpc>
            </a:pPr>
            <a:r>
              <a:rPr lang="en-US" sz="2400" dirty="0"/>
              <a:t>A Coach is willing to be your accountability partner on a weekly basis.</a:t>
            </a:r>
          </a:p>
          <a:p>
            <a:pPr>
              <a:lnSpc>
                <a:spcPct val="150000"/>
              </a:lnSpc>
            </a:pPr>
            <a:r>
              <a:rPr lang="en-US" sz="2400" dirty="0"/>
              <a:t>Having a weekly mentor/coach is the most effective tool in keeping you on track. </a:t>
            </a:r>
          </a:p>
        </p:txBody>
      </p:sp>
    </p:spTree>
    <p:extLst>
      <p:ext uri="{BB962C8B-B14F-4D97-AF65-F5344CB8AC3E}">
        <p14:creationId xmlns:p14="http://schemas.microsoft.com/office/powerpoint/2010/main" val="11222431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D3F035-8D25-0D29-CCD1-6AC4E360C26E}"/>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Get a coach</a:t>
            </a:r>
          </a:p>
        </p:txBody>
      </p:sp>
      <p:sp>
        <p:nvSpPr>
          <p:cNvPr id="3" name="Content Placeholder 2">
            <a:extLst>
              <a:ext uri="{FF2B5EF4-FFF2-40B4-BE49-F238E27FC236}">
                <a16:creationId xmlns:a16="http://schemas.microsoft.com/office/drawing/2014/main" id="{C8CF21D7-723D-3605-5B84-5F2A7765BB2E}"/>
              </a:ext>
            </a:extLst>
          </p:cNvPr>
          <p:cNvSpPr>
            <a:spLocks noGrp="1"/>
          </p:cNvSpPr>
          <p:nvPr>
            <p:ph idx="1"/>
          </p:nvPr>
        </p:nvSpPr>
        <p:spPr>
          <a:xfrm>
            <a:off x="5591695" y="434788"/>
            <a:ext cx="5320696" cy="5818094"/>
          </a:xfrm>
        </p:spPr>
        <p:txBody>
          <a:bodyPr anchor="ctr">
            <a:normAutofit fontScale="92500"/>
          </a:bodyPr>
          <a:lstStyle/>
          <a:p>
            <a:pPr>
              <a:lnSpc>
                <a:spcPct val="160000"/>
              </a:lnSpc>
            </a:pPr>
            <a:r>
              <a:rPr lang="en-US" sz="2800" dirty="0"/>
              <a:t>A Coach can model behaviors you can adopt… </a:t>
            </a:r>
          </a:p>
          <a:p>
            <a:pPr>
              <a:lnSpc>
                <a:spcPct val="160000"/>
              </a:lnSpc>
            </a:pPr>
            <a:r>
              <a:rPr lang="en-US" sz="2800" dirty="0"/>
              <a:t>help you with suggestions when you hit walls…</a:t>
            </a:r>
          </a:p>
          <a:p>
            <a:pPr>
              <a:lnSpc>
                <a:spcPct val="160000"/>
              </a:lnSpc>
            </a:pPr>
            <a:r>
              <a:rPr lang="en-US" sz="2800" dirty="0"/>
              <a:t>help remove barriers, encourage you when you when things are not moving at the pace you would like… </a:t>
            </a:r>
          </a:p>
          <a:p>
            <a:pPr>
              <a:lnSpc>
                <a:spcPct val="160000"/>
              </a:lnSpc>
            </a:pPr>
            <a:r>
              <a:rPr lang="en-US" sz="2800" dirty="0"/>
              <a:t>help you build momentum.</a:t>
            </a:r>
          </a:p>
        </p:txBody>
      </p:sp>
    </p:spTree>
    <p:extLst>
      <p:ext uri="{BB962C8B-B14F-4D97-AF65-F5344CB8AC3E}">
        <p14:creationId xmlns:p14="http://schemas.microsoft.com/office/powerpoint/2010/main" val="3523799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9">
            <a:extLst>
              <a:ext uri="{FF2B5EF4-FFF2-40B4-BE49-F238E27FC236}">
                <a16:creationId xmlns:a16="http://schemas.microsoft.com/office/drawing/2014/main" id="{EC7FF834-B204-4967-8D47-8BB36EAF0E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780A22D-61EA-43E3-BD94-3E39CF9021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8509"/>
            <a:ext cx="12192000" cy="19394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294F57-3222-84E6-72D5-2E8DB8152695}"/>
              </a:ext>
            </a:extLst>
          </p:cNvPr>
          <p:cNvSpPr>
            <a:spLocks noGrp="1"/>
          </p:cNvSpPr>
          <p:nvPr>
            <p:ph type="title"/>
          </p:nvPr>
        </p:nvSpPr>
        <p:spPr>
          <a:xfrm>
            <a:off x="1600200" y="4269282"/>
            <a:ext cx="8991600" cy="1264762"/>
          </a:xfrm>
        </p:spPr>
        <p:txBody>
          <a:bodyPr vert="horz" lIns="274320" tIns="182880" rIns="274320" bIns="182880" rtlCol="0" anchor="ctr" anchorCtr="1">
            <a:normAutofit/>
          </a:bodyPr>
          <a:lstStyle/>
          <a:p>
            <a:r>
              <a:rPr lang="en-US" sz="3200"/>
              <a:t>Any questions?</a:t>
            </a:r>
          </a:p>
        </p:txBody>
      </p:sp>
      <p:pic>
        <p:nvPicPr>
          <p:cNvPr id="14" name="Graphic 6" descr="Question mark">
            <a:extLst>
              <a:ext uri="{FF2B5EF4-FFF2-40B4-BE49-F238E27FC236}">
                <a16:creationId xmlns:a16="http://schemas.microsoft.com/office/drawing/2014/main" id="{6A348510-A10E-2DB2-1814-41EA229106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45346" y="640078"/>
            <a:ext cx="3301307" cy="3301307"/>
          </a:xfrm>
          <a:prstGeom prst="rect">
            <a:avLst/>
          </a:prstGeom>
        </p:spPr>
      </p:pic>
    </p:spTree>
    <p:extLst>
      <p:ext uri="{BB962C8B-B14F-4D97-AF65-F5344CB8AC3E}">
        <p14:creationId xmlns:p14="http://schemas.microsoft.com/office/powerpoint/2010/main" val="3121719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932B25-8C8D-D47E-77DB-FDB94616CE00}"/>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The Rise of Hindutva</a:t>
            </a:r>
          </a:p>
        </p:txBody>
      </p:sp>
      <p:sp>
        <p:nvSpPr>
          <p:cNvPr id="3" name="Content Placeholder 2">
            <a:extLst>
              <a:ext uri="{FF2B5EF4-FFF2-40B4-BE49-F238E27FC236}">
                <a16:creationId xmlns:a16="http://schemas.microsoft.com/office/drawing/2014/main" id="{8C7706A6-8639-E4CB-8073-96405BFE78B2}"/>
              </a:ext>
            </a:extLst>
          </p:cNvPr>
          <p:cNvSpPr>
            <a:spLocks noGrp="1"/>
          </p:cNvSpPr>
          <p:nvPr>
            <p:ph idx="1"/>
          </p:nvPr>
        </p:nvSpPr>
        <p:spPr>
          <a:xfrm>
            <a:off x="5591695" y="542365"/>
            <a:ext cx="5320696" cy="5889811"/>
          </a:xfrm>
        </p:spPr>
        <p:txBody>
          <a:bodyPr anchor="ctr">
            <a:normAutofit/>
          </a:bodyPr>
          <a:lstStyle/>
          <a:p>
            <a:pPr>
              <a:lnSpc>
                <a:spcPct val="90000"/>
              </a:lnSpc>
            </a:pPr>
            <a:r>
              <a:rPr lang="en-US" sz="2000" dirty="0"/>
              <a:t>Rampant false allegations of forced/bought conversions</a:t>
            </a:r>
          </a:p>
          <a:p>
            <a:pPr>
              <a:lnSpc>
                <a:spcPct val="90000"/>
              </a:lnSpc>
            </a:pPr>
            <a:r>
              <a:rPr lang="en-US" sz="2000" dirty="0"/>
              <a:t>Introduction of </a:t>
            </a:r>
            <a:r>
              <a:rPr lang="en-US" sz="2000" dirty="0" err="1"/>
              <a:t>ghar-vapasi</a:t>
            </a:r>
            <a:r>
              <a:rPr lang="en-US" sz="2000" dirty="0"/>
              <a:t>, (mass reconversions back to Hinduism)</a:t>
            </a:r>
          </a:p>
          <a:p>
            <a:pPr>
              <a:lnSpc>
                <a:spcPct val="90000"/>
              </a:lnSpc>
            </a:pPr>
            <a:r>
              <a:rPr lang="en-US" sz="2000" dirty="0"/>
              <a:t>Cutting of foreign funding to Christian and Muslim organizations</a:t>
            </a:r>
          </a:p>
          <a:p>
            <a:pPr>
              <a:lnSpc>
                <a:spcPct val="90000"/>
              </a:lnSpc>
            </a:pPr>
            <a:r>
              <a:rPr lang="en-US" sz="2000" dirty="0"/>
              <a:t>Cancelling visas to any foreign nationals who are connected to any minority organization</a:t>
            </a:r>
          </a:p>
          <a:p>
            <a:pPr>
              <a:lnSpc>
                <a:spcPct val="90000"/>
              </a:lnSpc>
            </a:pPr>
            <a:r>
              <a:rPr lang="en-US" sz="2000" dirty="0"/>
              <a:t>Creating controversies over the sites of mosques and grabbing church-owned land</a:t>
            </a:r>
          </a:p>
          <a:p>
            <a:pPr>
              <a:lnSpc>
                <a:spcPct val="90000"/>
              </a:lnSpc>
            </a:pPr>
            <a:r>
              <a:rPr lang="en-US" sz="2000" dirty="0"/>
              <a:t>Encouraging direct violence. From 2016-2019 there has been a 60% increase in number of cases, from 330 a year to 527 a year.  A slight decrease since.</a:t>
            </a:r>
          </a:p>
          <a:p>
            <a:pPr>
              <a:lnSpc>
                <a:spcPct val="90000"/>
              </a:lnSpc>
            </a:pPr>
            <a:r>
              <a:rPr lang="en-US" sz="2000" dirty="0"/>
              <a:t>Open Doors lists India as the 10</a:t>
            </a:r>
            <a:r>
              <a:rPr lang="en-US" sz="2000" baseline="30000" dirty="0"/>
              <a:t>th</a:t>
            </a:r>
            <a:r>
              <a:rPr lang="en-US" sz="2000" dirty="0"/>
              <a:t> worse in 2022 for persecution of Christians just ahead of Saudi Arabia at 11 and China at 17.</a:t>
            </a:r>
          </a:p>
        </p:txBody>
      </p:sp>
    </p:spTree>
    <p:extLst>
      <p:ext uri="{BB962C8B-B14F-4D97-AF65-F5344CB8AC3E}">
        <p14:creationId xmlns:p14="http://schemas.microsoft.com/office/powerpoint/2010/main" val="9182594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a:solidFill>
                  <a:srgbClr val="FFFFFF"/>
                </a:solidFill>
              </a:rPr>
              <a:t>Thank you for your love for Hindu students</a:t>
            </a:r>
          </a:p>
        </p:txBody>
      </p:sp>
      <p:sp>
        <p:nvSpPr>
          <p:cNvPr id="3" name="Content Placeholder 2"/>
          <p:cNvSpPr>
            <a:spLocks noGrp="1"/>
          </p:cNvSpPr>
          <p:nvPr>
            <p:ph idx="1"/>
          </p:nvPr>
        </p:nvSpPr>
        <p:spPr>
          <a:xfrm>
            <a:off x="5591695" y="1402080"/>
            <a:ext cx="5320696" cy="4053840"/>
          </a:xfrm>
        </p:spPr>
        <p:txBody>
          <a:bodyPr anchor="ctr">
            <a:normAutofit/>
          </a:bodyPr>
          <a:lstStyle/>
          <a:p>
            <a:pPr marL="0" indent="0">
              <a:buNone/>
            </a:pPr>
            <a:r>
              <a:rPr lang="en-US" sz="2800" dirty="0"/>
              <a:t>Please feel free to contact me for further information</a:t>
            </a:r>
          </a:p>
          <a:p>
            <a:pPr marL="0" indent="0">
              <a:buNone/>
            </a:pPr>
            <a:r>
              <a:rPr lang="en-US" sz="2800" dirty="0"/>
              <a:t>Sandeep </a:t>
            </a:r>
            <a:r>
              <a:rPr lang="en-US" sz="3200" dirty="0"/>
              <a:t>Thomas</a:t>
            </a:r>
            <a:endParaRPr lang="en-US" sz="2800" dirty="0"/>
          </a:p>
          <a:p>
            <a:pPr marL="0" indent="0">
              <a:buNone/>
            </a:pPr>
            <a:r>
              <a:rPr lang="en-US" sz="2800" dirty="0"/>
              <a:t>Campus Staff</a:t>
            </a:r>
          </a:p>
          <a:p>
            <a:pPr marL="0" indent="0">
              <a:buNone/>
            </a:pPr>
            <a:r>
              <a:rPr lang="en-US" sz="2800" dirty="0"/>
              <a:t>ISI Kansas City</a:t>
            </a:r>
          </a:p>
          <a:p>
            <a:pPr marL="0" indent="0">
              <a:buNone/>
            </a:pPr>
            <a:r>
              <a:rPr lang="en-US" sz="2800" dirty="0">
                <a:hlinkClick r:id="rId2"/>
              </a:rPr>
              <a:t>sthomas@isionline.org</a:t>
            </a:r>
            <a:endParaRPr lang="en-US" sz="2800" dirty="0"/>
          </a:p>
          <a:p>
            <a:pPr marL="0" indent="0">
              <a:buNone/>
            </a:pPr>
            <a:r>
              <a:rPr lang="en-US" sz="2800" dirty="0"/>
              <a:t>Ph:412-251-4765</a:t>
            </a:r>
          </a:p>
        </p:txBody>
      </p:sp>
    </p:spTree>
    <p:extLst>
      <p:ext uri="{BB962C8B-B14F-4D97-AF65-F5344CB8AC3E}">
        <p14:creationId xmlns:p14="http://schemas.microsoft.com/office/powerpoint/2010/main" val="1973095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8D7AF0-8ABD-D529-0525-8DCB49B83F58}"/>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Effect on the hindu diaspora in us</a:t>
            </a:r>
          </a:p>
        </p:txBody>
      </p:sp>
      <p:sp>
        <p:nvSpPr>
          <p:cNvPr id="3" name="Content Placeholder 2">
            <a:extLst>
              <a:ext uri="{FF2B5EF4-FFF2-40B4-BE49-F238E27FC236}">
                <a16:creationId xmlns:a16="http://schemas.microsoft.com/office/drawing/2014/main" id="{6C388186-52E0-5279-CC7D-AAD71C14C7BD}"/>
              </a:ext>
            </a:extLst>
          </p:cNvPr>
          <p:cNvSpPr>
            <a:spLocks noGrp="1"/>
          </p:cNvSpPr>
          <p:nvPr>
            <p:ph idx="1"/>
          </p:nvPr>
        </p:nvSpPr>
        <p:spPr>
          <a:xfrm>
            <a:off x="5591695" y="528917"/>
            <a:ext cx="5320696" cy="6261847"/>
          </a:xfrm>
        </p:spPr>
        <p:txBody>
          <a:bodyPr anchor="ctr">
            <a:normAutofit fontScale="92500" lnSpcReduction="20000"/>
          </a:bodyPr>
          <a:lstStyle/>
          <a:p>
            <a:pPr>
              <a:lnSpc>
                <a:spcPct val="150000"/>
              </a:lnSpc>
            </a:pPr>
            <a:r>
              <a:rPr lang="en-US" sz="2400" dirty="0"/>
              <a:t>Idealized view of Hinduism as advanced philosophy of life</a:t>
            </a:r>
          </a:p>
          <a:p>
            <a:pPr>
              <a:lnSpc>
                <a:spcPct val="150000"/>
              </a:lnSpc>
            </a:pPr>
            <a:r>
              <a:rPr lang="en-US" sz="2400" dirty="0"/>
              <a:t>Teachers like </a:t>
            </a:r>
            <a:r>
              <a:rPr lang="en-US" sz="2400" dirty="0" err="1"/>
              <a:t>Sathguru</a:t>
            </a:r>
            <a:r>
              <a:rPr lang="en-US" sz="2400" dirty="0"/>
              <a:t> promote Hinduism in the West</a:t>
            </a:r>
          </a:p>
          <a:p>
            <a:pPr>
              <a:lnSpc>
                <a:spcPct val="150000"/>
              </a:lnSpc>
            </a:pPr>
            <a:r>
              <a:rPr lang="en-US" sz="2400" dirty="0"/>
              <a:t>Increase attendance in temples and Hindu festivals</a:t>
            </a:r>
          </a:p>
          <a:p>
            <a:pPr>
              <a:lnSpc>
                <a:spcPct val="150000"/>
              </a:lnSpc>
            </a:pPr>
            <a:r>
              <a:rPr lang="en-US" sz="2400" dirty="0"/>
              <a:t>2.23 million Hindus in the US</a:t>
            </a:r>
          </a:p>
          <a:p>
            <a:pPr>
              <a:lnSpc>
                <a:spcPct val="150000"/>
              </a:lnSpc>
            </a:pPr>
            <a:r>
              <a:rPr lang="en-US" sz="2400" dirty="0"/>
              <a:t>First temple in the US was in 1957.  Today there are 450 temples and 280 Sikh </a:t>
            </a:r>
            <a:r>
              <a:rPr lang="en-US" sz="2400" dirty="0" err="1"/>
              <a:t>gurudharas</a:t>
            </a:r>
            <a:r>
              <a:rPr lang="en-US" sz="2400" dirty="0"/>
              <a:t>, </a:t>
            </a:r>
          </a:p>
          <a:p>
            <a:pPr>
              <a:lnSpc>
                <a:spcPct val="150000"/>
              </a:lnSpc>
            </a:pPr>
            <a:r>
              <a:rPr lang="en-US" sz="2400" dirty="0"/>
              <a:t>Heightened sensitivity to possibility of “conversion” and fear of  “conversion.”</a:t>
            </a:r>
          </a:p>
        </p:txBody>
      </p:sp>
    </p:spTree>
    <p:extLst>
      <p:ext uri="{BB962C8B-B14F-4D97-AF65-F5344CB8AC3E}">
        <p14:creationId xmlns:p14="http://schemas.microsoft.com/office/powerpoint/2010/main" val="3802664380"/>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CA8B64-B10C-56A1-4EE7-8BDECA6AB62A}"/>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600">
                <a:solidFill>
                  <a:srgbClr val="FFFFFF"/>
                </a:solidFill>
              </a:rPr>
              <a:t>The degrading landscape in us for gospel planting</a:t>
            </a:r>
          </a:p>
        </p:txBody>
      </p:sp>
      <p:sp>
        <p:nvSpPr>
          <p:cNvPr id="3" name="Content Placeholder 2">
            <a:extLst>
              <a:ext uri="{FF2B5EF4-FFF2-40B4-BE49-F238E27FC236}">
                <a16:creationId xmlns:a16="http://schemas.microsoft.com/office/drawing/2014/main" id="{F67D98B1-B2EA-FB1A-1D88-4F3F313A7729}"/>
              </a:ext>
            </a:extLst>
          </p:cNvPr>
          <p:cNvSpPr>
            <a:spLocks noGrp="1"/>
          </p:cNvSpPr>
          <p:nvPr>
            <p:ph idx="1"/>
          </p:nvPr>
        </p:nvSpPr>
        <p:spPr>
          <a:xfrm>
            <a:off x="5591695" y="336175"/>
            <a:ext cx="5320696" cy="6230471"/>
          </a:xfrm>
        </p:spPr>
        <p:txBody>
          <a:bodyPr anchor="ctr">
            <a:normAutofit fontScale="92500" lnSpcReduction="10000"/>
          </a:bodyPr>
          <a:lstStyle/>
          <a:p>
            <a:pPr>
              <a:lnSpc>
                <a:spcPct val="150000"/>
              </a:lnSpc>
            </a:pPr>
            <a:r>
              <a:rPr lang="en-US" sz="2400" dirty="0"/>
              <a:t>Rise of Christian nationalism</a:t>
            </a:r>
          </a:p>
          <a:p>
            <a:pPr>
              <a:lnSpc>
                <a:spcPct val="150000"/>
              </a:lnSpc>
            </a:pPr>
            <a:r>
              <a:rPr lang="en-US" sz="2400" dirty="0"/>
              <a:t>An instinctual reaching for brute force in addressing erosion of Christian values in this country</a:t>
            </a:r>
          </a:p>
          <a:p>
            <a:pPr>
              <a:lnSpc>
                <a:spcPct val="150000"/>
              </a:lnSpc>
            </a:pPr>
            <a:r>
              <a:rPr lang="en-US" sz="2400" dirty="0"/>
              <a:t>Brute force is a reference to the  clamoring for enactment of unpopular laws and the dependence on guns in Christian homes and churches</a:t>
            </a:r>
          </a:p>
          <a:p>
            <a:pPr>
              <a:lnSpc>
                <a:spcPct val="150000"/>
              </a:lnSpc>
            </a:pPr>
            <a:r>
              <a:rPr lang="en-US" sz="2400" dirty="0"/>
              <a:t>Parts of the Church have become enmeshed in </a:t>
            </a:r>
            <a:r>
              <a:rPr lang="en-US" sz="2400" dirty="0" err="1"/>
              <a:t>Qanon</a:t>
            </a:r>
            <a:r>
              <a:rPr lang="en-US" sz="2400" dirty="0"/>
              <a:t> and such movements where conspiracy theories, and not the truth, control one’s worldview.</a:t>
            </a:r>
          </a:p>
        </p:txBody>
      </p:sp>
    </p:spTree>
    <p:extLst>
      <p:ext uri="{BB962C8B-B14F-4D97-AF65-F5344CB8AC3E}">
        <p14:creationId xmlns:p14="http://schemas.microsoft.com/office/powerpoint/2010/main" val="378822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675661-9A15-7DF1-7287-39D17107F7CF}"/>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600">
                <a:solidFill>
                  <a:srgbClr val="FFFFFF"/>
                </a:solidFill>
              </a:rPr>
              <a:t>Students blazing toward the American dream</a:t>
            </a:r>
          </a:p>
        </p:txBody>
      </p:sp>
      <p:sp>
        <p:nvSpPr>
          <p:cNvPr id="3" name="Content Placeholder 2">
            <a:extLst>
              <a:ext uri="{FF2B5EF4-FFF2-40B4-BE49-F238E27FC236}">
                <a16:creationId xmlns:a16="http://schemas.microsoft.com/office/drawing/2014/main" id="{1335EC95-3916-FA68-7819-D286CE55490E}"/>
              </a:ext>
            </a:extLst>
          </p:cNvPr>
          <p:cNvSpPr>
            <a:spLocks noGrp="1"/>
          </p:cNvSpPr>
          <p:nvPr>
            <p:ph idx="1"/>
          </p:nvPr>
        </p:nvSpPr>
        <p:spPr>
          <a:xfrm>
            <a:off x="5591695" y="452718"/>
            <a:ext cx="5320696" cy="5952564"/>
          </a:xfrm>
        </p:spPr>
        <p:txBody>
          <a:bodyPr anchor="ctr">
            <a:normAutofit/>
          </a:bodyPr>
          <a:lstStyle/>
          <a:p>
            <a:pPr>
              <a:lnSpc>
                <a:spcPct val="150000"/>
              </a:lnSpc>
            </a:pPr>
            <a:r>
              <a:rPr lang="en-US" sz="2400" dirty="0"/>
              <a:t>Students doing their Masters in Computer Science finish their masters in 18 months and many jump to six- figure salary jobs.</a:t>
            </a:r>
          </a:p>
          <a:p>
            <a:pPr>
              <a:lnSpc>
                <a:spcPct val="150000"/>
              </a:lnSpc>
            </a:pPr>
            <a:r>
              <a:rPr lang="en-US" sz="2400" dirty="0"/>
              <a:t>Landing the best job possible is Priority #1 from Day 1 in US </a:t>
            </a:r>
          </a:p>
          <a:p>
            <a:pPr>
              <a:lnSpc>
                <a:spcPct val="150000"/>
              </a:lnSpc>
            </a:pPr>
            <a:r>
              <a:rPr lang="en-US" sz="2400" dirty="0"/>
              <a:t>With very little spare time, only God can show us the opportunities to intersect their lives to probe for spiritual interest.</a:t>
            </a:r>
          </a:p>
          <a:p>
            <a:pPr>
              <a:lnSpc>
                <a:spcPct val="150000"/>
              </a:lnSpc>
            </a:pPr>
            <a:endParaRPr lang="en-US" sz="2400" dirty="0"/>
          </a:p>
        </p:txBody>
      </p:sp>
    </p:spTree>
    <p:extLst>
      <p:ext uri="{BB962C8B-B14F-4D97-AF65-F5344CB8AC3E}">
        <p14:creationId xmlns:p14="http://schemas.microsoft.com/office/powerpoint/2010/main" val="3180178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5" name="Picture 4" descr="Objects at a table">
            <a:extLst>
              <a:ext uri="{FF2B5EF4-FFF2-40B4-BE49-F238E27FC236}">
                <a16:creationId xmlns:a16="http://schemas.microsoft.com/office/drawing/2014/main" id="{3B2D544B-E5E2-D40F-5F6F-35A7A704A4A4}"/>
              </a:ext>
            </a:extLst>
          </p:cNvPr>
          <p:cNvPicPr>
            <a:picLocks noChangeAspect="1"/>
          </p:cNvPicPr>
          <p:nvPr/>
        </p:nvPicPr>
        <p:blipFill rotWithShape="1">
          <a:blip r:embed="rId2"/>
          <a:srcRect t="43820"/>
          <a:stretch/>
        </p:blipFill>
        <p:spPr>
          <a:xfrm>
            <a:off x="20" y="10"/>
            <a:ext cx="12191980" cy="4571990"/>
          </a:xfrm>
          <a:prstGeom prst="rect">
            <a:avLst/>
          </a:prstGeom>
        </p:spPr>
      </p:pic>
      <p:sp>
        <p:nvSpPr>
          <p:cNvPr id="2" name="Title 1">
            <a:extLst>
              <a:ext uri="{FF2B5EF4-FFF2-40B4-BE49-F238E27FC236}">
                <a16:creationId xmlns:a16="http://schemas.microsoft.com/office/drawing/2014/main" id="{D2B907B7-F1BB-4618-BAA0-02A0CE80F411}"/>
              </a:ext>
            </a:extLst>
          </p:cNvPr>
          <p:cNvSpPr>
            <a:spLocks noGrp="1"/>
          </p:cNvSpPr>
          <p:nvPr>
            <p:ph type="ctrTitle"/>
          </p:nvPr>
        </p:nvSpPr>
        <p:spPr>
          <a:xfrm>
            <a:off x="1600200" y="3753529"/>
            <a:ext cx="8991600" cy="1645759"/>
          </a:xfrm>
        </p:spPr>
        <p:txBody>
          <a:bodyPr>
            <a:normAutofit/>
          </a:bodyPr>
          <a:lstStyle/>
          <a:p>
            <a:r>
              <a:rPr lang="en-US" sz="3200"/>
              <a:t>Part II</a:t>
            </a:r>
            <a:br>
              <a:rPr lang="en-US" sz="3200"/>
            </a:br>
            <a:r>
              <a:rPr lang="en-US" sz="3200"/>
              <a:t>making the casual connections</a:t>
            </a:r>
          </a:p>
        </p:txBody>
      </p:sp>
    </p:spTree>
    <p:extLst>
      <p:ext uri="{BB962C8B-B14F-4D97-AF65-F5344CB8AC3E}">
        <p14:creationId xmlns:p14="http://schemas.microsoft.com/office/powerpoint/2010/main" val="645131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EC0AEF-3A27-F08A-9F82-7FD2797C6322}"/>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Meeting the needs of the students</a:t>
            </a:r>
          </a:p>
        </p:txBody>
      </p:sp>
      <p:sp>
        <p:nvSpPr>
          <p:cNvPr id="3" name="Content Placeholder 2">
            <a:extLst>
              <a:ext uri="{FF2B5EF4-FFF2-40B4-BE49-F238E27FC236}">
                <a16:creationId xmlns:a16="http://schemas.microsoft.com/office/drawing/2014/main" id="{B26285E7-17A6-6E16-4ECC-AEFB11326166}"/>
              </a:ext>
            </a:extLst>
          </p:cNvPr>
          <p:cNvSpPr>
            <a:spLocks noGrp="1"/>
          </p:cNvSpPr>
          <p:nvPr>
            <p:ph idx="1"/>
          </p:nvPr>
        </p:nvSpPr>
        <p:spPr>
          <a:xfrm>
            <a:off x="5591695" y="497541"/>
            <a:ext cx="5320696" cy="6015318"/>
          </a:xfrm>
        </p:spPr>
        <p:txBody>
          <a:bodyPr anchor="ctr">
            <a:normAutofit/>
          </a:bodyPr>
          <a:lstStyle/>
          <a:p>
            <a:r>
              <a:rPr lang="en-US" sz="2800" b="0" i="0" dirty="0">
                <a:effectLst/>
                <a:latin typeface="Calibri" panose="020F0502020204030204" pitchFamily="34" charset="0"/>
              </a:rPr>
              <a:t>Airport pick-ups </a:t>
            </a:r>
          </a:p>
          <a:p>
            <a:r>
              <a:rPr lang="en-US" sz="2800" b="0" i="0" dirty="0">
                <a:effectLst/>
                <a:latin typeface="Calibri" panose="020F0502020204030204" pitchFamily="34" charset="0"/>
              </a:rPr>
              <a:t>Student Orientations</a:t>
            </a:r>
          </a:p>
          <a:p>
            <a:r>
              <a:rPr lang="en-US" sz="2800" dirty="0">
                <a:latin typeface="Calibri" panose="020F0502020204030204" pitchFamily="34" charset="0"/>
              </a:rPr>
              <a:t>International Student-focused</a:t>
            </a:r>
            <a:r>
              <a:rPr lang="en-US" sz="2800" b="0" i="0" dirty="0">
                <a:effectLst/>
                <a:latin typeface="Calibri" panose="020F0502020204030204" pitchFamily="34" charset="0"/>
              </a:rPr>
              <a:t> Events</a:t>
            </a:r>
          </a:p>
          <a:p>
            <a:r>
              <a:rPr lang="en-US" sz="2800" b="0" i="0" dirty="0">
                <a:effectLst/>
                <a:latin typeface="Calibri" panose="020F0502020204030204" pitchFamily="34" charset="0"/>
              </a:rPr>
              <a:t>Beverage meet-ups</a:t>
            </a:r>
          </a:p>
          <a:p>
            <a:r>
              <a:rPr lang="en-US" sz="2800" b="0" i="0" dirty="0">
                <a:effectLst/>
                <a:latin typeface="Calibri" panose="020F0502020204030204" pitchFamily="34" charset="0"/>
              </a:rPr>
              <a:t>Home Visits</a:t>
            </a:r>
          </a:p>
          <a:p>
            <a:r>
              <a:rPr lang="en-US" sz="2800" b="0" i="0" dirty="0">
                <a:effectLst/>
                <a:latin typeface="Calibri" panose="020F0502020204030204" pitchFamily="34" charset="0"/>
              </a:rPr>
              <a:t>Prayer Walks/drives</a:t>
            </a:r>
          </a:p>
          <a:p>
            <a:r>
              <a:rPr lang="en-US" sz="2800" b="0" i="0" dirty="0">
                <a:effectLst/>
                <a:latin typeface="Calibri" panose="020F0502020204030204" pitchFamily="34" charset="0"/>
              </a:rPr>
              <a:t>Apartment hunting</a:t>
            </a:r>
          </a:p>
          <a:p>
            <a:r>
              <a:rPr lang="en-US" sz="2800" b="0" i="0" dirty="0">
                <a:effectLst/>
                <a:latin typeface="Calibri" panose="020F0502020204030204" pitchFamily="34" charset="0"/>
              </a:rPr>
              <a:t>Furniture giveaways</a:t>
            </a:r>
          </a:p>
          <a:p>
            <a:r>
              <a:rPr lang="en-US" sz="2800" dirty="0">
                <a:latin typeface="Calibri" panose="020F0502020204030204" pitchFamily="34" charset="0"/>
              </a:rPr>
              <a:t>Conversational English/American intonation classes.</a:t>
            </a:r>
            <a:endParaRPr lang="en-US" sz="2800" dirty="0"/>
          </a:p>
        </p:txBody>
      </p:sp>
    </p:spTree>
    <p:extLst>
      <p:ext uri="{BB962C8B-B14F-4D97-AF65-F5344CB8AC3E}">
        <p14:creationId xmlns:p14="http://schemas.microsoft.com/office/powerpoint/2010/main" val="326709182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5834</TotalTime>
  <Words>2304</Words>
  <Application>Microsoft Office PowerPoint</Application>
  <PresentationFormat>Widescreen</PresentationFormat>
  <Paragraphs>200</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Gill Sans MT</vt:lpstr>
      <vt:lpstr>Parcel</vt:lpstr>
      <vt:lpstr>Engaging Hindu Students with the Gospel</vt:lpstr>
      <vt:lpstr>Part I Reading the seasons</vt:lpstr>
      <vt:lpstr>The Rise of Hindutva</vt:lpstr>
      <vt:lpstr>The Rise of Hindutva</vt:lpstr>
      <vt:lpstr>Effect on the hindu diaspora in us</vt:lpstr>
      <vt:lpstr>The degrading landscape in us for gospel planting</vt:lpstr>
      <vt:lpstr>Students blazing toward the American dream</vt:lpstr>
      <vt:lpstr>Part II making the casual connections</vt:lpstr>
      <vt:lpstr>Meeting the needs of the students</vt:lpstr>
      <vt:lpstr>Some principles TO pay attention to</vt:lpstr>
      <vt:lpstr>Part IIi making the most of  meaningful conversations</vt:lpstr>
      <vt:lpstr>Preparingyourself</vt:lpstr>
      <vt:lpstr> understanding your student’s worldview </vt:lpstr>
      <vt:lpstr>PowerPoint Presentation</vt:lpstr>
      <vt:lpstr> understanding your student’s spirit-view </vt:lpstr>
      <vt:lpstr>Part Iv rolling into the  spiritual conversations</vt:lpstr>
      <vt:lpstr>When sharing the gospel, choose the approach most suitable to your student</vt:lpstr>
      <vt:lpstr>Look for the first opportunity to bring the bible into the conversation</vt:lpstr>
      <vt:lpstr>Look for the first opportunity to bring the bible into the conversation</vt:lpstr>
      <vt:lpstr>5 states of spiritual interest</vt:lpstr>
      <vt:lpstr>What to do in each case? </vt:lpstr>
      <vt:lpstr>What to do in each case? </vt:lpstr>
      <vt:lpstr>But the workers are few</vt:lpstr>
      <vt:lpstr>For students with  spiritual interest</vt:lpstr>
      <vt:lpstr>For students with  spiritual interest</vt:lpstr>
      <vt:lpstr>For students with  spiritual interest</vt:lpstr>
      <vt:lpstr>Investigate barriers to spiritual movement</vt:lpstr>
      <vt:lpstr>Keeping it inductive</vt:lpstr>
      <vt:lpstr>The power of analogies</vt:lpstr>
      <vt:lpstr>Seize the openings</vt:lpstr>
      <vt:lpstr>When the day of difficult conversation arrives</vt:lpstr>
      <vt:lpstr>When the day of difficult conversation arrives</vt:lpstr>
      <vt:lpstr>Invest in Indian  Christian students</vt:lpstr>
      <vt:lpstr>Invest in Indian  Christian students</vt:lpstr>
      <vt:lpstr>keep an eye on your own obedience  more than THE numbers  coming into the kingdom</vt:lpstr>
      <vt:lpstr>Invest in Indian  Christian students</vt:lpstr>
      <vt:lpstr>Get a coach</vt:lpstr>
      <vt:lpstr>Get a coach</vt:lpstr>
      <vt:lpstr>Any questions?</vt:lpstr>
      <vt:lpstr>Thank you for your love for Hindu students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Thomas</dc:creator>
  <cp:lastModifiedBy>Mickie Charlier</cp:lastModifiedBy>
  <cp:revision>18</cp:revision>
  <cp:lastPrinted>2022-06-15T20:31:30Z</cp:lastPrinted>
  <dcterms:created xsi:type="dcterms:W3CDTF">2018-07-01T02:33:19Z</dcterms:created>
  <dcterms:modified xsi:type="dcterms:W3CDTF">2022-06-16T00:09:42Z</dcterms:modified>
</cp:coreProperties>
</file>